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notesSlides/notesSlide1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drawings/drawing1.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7.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41"/>
  </p:notesMasterIdLst>
  <p:sldIdLst>
    <p:sldId id="649" r:id="rId2"/>
    <p:sldId id="792" r:id="rId3"/>
    <p:sldId id="892" r:id="rId4"/>
    <p:sldId id="796" r:id="rId5"/>
    <p:sldId id="876" r:id="rId6"/>
    <p:sldId id="650" r:id="rId7"/>
    <p:sldId id="1034" r:id="rId8"/>
    <p:sldId id="1038" r:id="rId9"/>
    <p:sldId id="1041" r:id="rId10"/>
    <p:sldId id="1043" r:id="rId11"/>
    <p:sldId id="978" r:id="rId12"/>
    <p:sldId id="1051" r:id="rId13"/>
    <p:sldId id="1068" r:id="rId14"/>
    <p:sldId id="944" r:id="rId15"/>
    <p:sldId id="949" r:id="rId16"/>
    <p:sldId id="965" r:id="rId17"/>
    <p:sldId id="1069" r:id="rId18"/>
    <p:sldId id="1091" r:id="rId19"/>
    <p:sldId id="1060" r:id="rId20"/>
    <p:sldId id="979" r:id="rId21"/>
    <p:sldId id="1078" r:id="rId22"/>
    <p:sldId id="1085" r:id="rId23"/>
    <p:sldId id="971" r:id="rId24"/>
    <p:sldId id="1022" r:id="rId25"/>
    <p:sldId id="875" r:id="rId26"/>
    <p:sldId id="816" r:id="rId27"/>
    <p:sldId id="893" r:id="rId28"/>
    <p:sldId id="738" r:id="rId29"/>
    <p:sldId id="811" r:id="rId30"/>
    <p:sldId id="871" r:id="rId31"/>
    <p:sldId id="891" r:id="rId32"/>
    <p:sldId id="257" r:id="rId33"/>
    <p:sldId id="705" r:id="rId34"/>
    <p:sldId id="706" r:id="rId35"/>
    <p:sldId id="708" r:id="rId36"/>
    <p:sldId id="874" r:id="rId37"/>
    <p:sldId id="405" r:id="rId38"/>
    <p:sldId id="868" r:id="rId39"/>
    <p:sldId id="866"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3F89291-86BF-EE44-97AE-F50E84745A62}">
          <p14:sldIdLst>
            <p14:sldId id="649"/>
            <p14:sldId id="792"/>
            <p14:sldId id="892"/>
            <p14:sldId id="796"/>
            <p14:sldId id="876"/>
            <p14:sldId id="650"/>
            <p14:sldId id="1034"/>
            <p14:sldId id="1038"/>
            <p14:sldId id="1041"/>
            <p14:sldId id="1043"/>
            <p14:sldId id="978"/>
            <p14:sldId id="1051"/>
            <p14:sldId id="1068"/>
            <p14:sldId id="944"/>
            <p14:sldId id="949"/>
            <p14:sldId id="965"/>
            <p14:sldId id="1069"/>
            <p14:sldId id="1091"/>
            <p14:sldId id="1060"/>
            <p14:sldId id="979"/>
            <p14:sldId id="1078"/>
            <p14:sldId id="1085"/>
            <p14:sldId id="971"/>
            <p14:sldId id="1022"/>
            <p14:sldId id="875"/>
            <p14:sldId id="816"/>
            <p14:sldId id="893"/>
            <p14:sldId id="738"/>
            <p14:sldId id="811"/>
            <p14:sldId id="871"/>
            <p14:sldId id="891"/>
            <p14:sldId id="257"/>
            <p14:sldId id="705"/>
            <p14:sldId id="706"/>
            <p14:sldId id="708"/>
            <p14:sldId id="874"/>
            <p14:sldId id="405"/>
            <p14:sldId id="868"/>
            <p14:sldId id="866"/>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68F0AD"/>
    <a:srgbClr val="DB0202"/>
    <a:srgbClr val="FF9300"/>
    <a:srgbClr val="622D8B"/>
    <a:srgbClr val="39F058"/>
    <a:srgbClr val="97960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54"/>
    <p:restoredTop sz="95646" autoAdjust="0"/>
  </p:normalViewPr>
  <p:slideViewPr>
    <p:cSldViewPr snapToGrid="0" snapToObjects="1">
      <p:cViewPr varScale="1">
        <p:scale>
          <a:sx n="79" d="100"/>
          <a:sy n="79" d="100"/>
        </p:scale>
        <p:origin x="13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d.docs.live.net/7d99fe3d116f85fd/&#193;rea%20de%20Trabalho/University%20of%20Florida/Publications/Omnigen%20x%20shade/Data%20Omnigen%202021%20-%20Year%201%20-%20THI%20Sep%2010%202021.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https://d.docs.live.net/7d99fe3d116f85fd/&#193;rea%20de%20Trabalho/University%20of%20Florida/Publications/Omnigen%20x%20shade/Data%20Omnigen%202021%20-%20Year%201%20-%20SAS%20Tables%20-%20All%20Data.xlsx"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file:///\\Users\pmoriel\Dropbox%20(UFL)\2016%20RCREC\UF\Heifer%20development%20study\SAS\SAS%20Tables%20Heifer%20Develop.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philipemoriel-uf\Dropbox%20(UFL)\2019%20RCREC\Experiments%202019\2019%20Stair%20step%20heifer%20development%20-%20Year%201\THI.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Users\philipemoriel-uf\Dropbox%20(UFL)\2020%20RCREC\2020%20Experiments\2020%20Stair%20step%20heifer%20development%20-%20Year%202\Year%201%20and%202\Heifers%20SAS%20Tables%20-%20Years%201%20and%202.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Users\philipemoriel-uf\Dropbox%20(UFL)\2020%20RCREC\2020%20Experiments\2020%20Stair%20step%20heifer%20development%20-%20Year%202\Year%201%20and%202\Heifers%20SAS%20Tables%20-%20Years%201%20and%202.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7d99fe3d116f85fd/&#193;rea%20de%20Trabalho/University%20of%20Florida/Publications/Omnigen%20x%20shade/Cumulative%20heat%20load_ShadeHeifers202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d.docs.live.net/7d99fe3d116f85fd/&#193;rea%20de%20Trabalho/University%20of%20Florida/Publications/Omnigen%20x%20shade/Data%20Omnigen%202021%20-%20Year%201%20-%20SAS%20Tables%20-%20All%20Data.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d.docs.live.net/7d99fe3d116f85fd/&#193;rea%20de%20Trabalho/University%20of%20Florida/Publications/Omnigen%20x%20shade/Data%20Omnigen%202021%20-%20Year%201%20-%20SAS%20Tables%20-%20All%20Data.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7d99fe3d116f85fd/&#193;rea%20de%20Trabalho/University%20of%20Florida/Publications/Omnigen%20x%20shade/Cumulative%20heat%20load_ShadeHeifers202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d.docs.live.net/7d99fe3d116f85fd/&#193;rea%20de%20Trabalho/University%20of%20Florida/Publications/Omnigen%20x%20shade/Data%20Omnigen%202021%20-%20Year%201%20-%20SAS%20Tables%20-%20All%20Data.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d.docs.live.net/7d99fe3d116f85fd/&#193;rea%20de%20Trabalho/University%20of%20Florida/Publications/Omnigen%20x%20shade/Data%20Omnigen%202021%20-%20Year%201%20-%20SAS%20Tables%20-%20All%20Data.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1.xml"/><Relationship Id="rId4" Type="http://schemas.openxmlformats.org/officeDocument/2006/relationships/oleObject" Target="https://d.docs.live.net/7d99fe3d116f85fd/&#193;rea%20de%20Trabalho/University%20of%20Florida/Publications/Omnigen%20x%20shade/Data%20Omnigen%202021%20-%20Year%201%20-%20SAS%20Tables%20-%20All%20Data.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https://d.docs.live.net/7d99fe3d116f85fd/&#193;rea%20de%20Trabalho/University%20of%20Florida/Publications/Omnigen%20x%20shade/Data%20Omnigen%202021%20-%20Year%201%20-%20SAS%20Tables%20-%20All%20Data.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'[Data Omnigen 2021 - Year 1 - THI Sep 10 2021.xlsx]THI every 7 d'!$C$1</c:f>
              <c:strCache>
                <c:ptCount val="1"/>
                <c:pt idx="0">
                  <c:v>MIN THI</c:v>
                </c:pt>
              </c:strCache>
            </c:strRef>
          </c:tx>
          <c:spPr>
            <a:ln w="28575" cap="rnd">
              <a:solidFill>
                <a:srgbClr val="9BBB59"/>
              </a:solidFill>
              <a:round/>
            </a:ln>
            <a:effectLst/>
          </c:spPr>
          <c:marker>
            <c:symbol val="none"/>
          </c:marker>
          <c:cat>
            <c:strRef>
              <c:f>'[Data Omnigen 2021 - Year 1 - THI Sep 10 2021.xlsx]THI every 7 d'!$B$2:$B$41</c:f>
              <c:strCache>
                <c:ptCount val="40"/>
                <c:pt idx="0">
                  <c:v> 0 to 6</c:v>
                </c:pt>
                <c:pt idx="1">
                  <c:v>7 to 13</c:v>
                </c:pt>
                <c:pt idx="2">
                  <c:v>14 to 20</c:v>
                </c:pt>
                <c:pt idx="3">
                  <c:v>21 to 27</c:v>
                </c:pt>
                <c:pt idx="4">
                  <c:v>28 to 34</c:v>
                </c:pt>
                <c:pt idx="5">
                  <c:v>35 to 41</c:v>
                </c:pt>
                <c:pt idx="6">
                  <c:v>42 to 48</c:v>
                </c:pt>
                <c:pt idx="7">
                  <c:v>49 to 55</c:v>
                </c:pt>
                <c:pt idx="8">
                  <c:v>56 to 62</c:v>
                </c:pt>
                <c:pt idx="9">
                  <c:v>63 to 69</c:v>
                </c:pt>
                <c:pt idx="10">
                  <c:v>70 to 76</c:v>
                </c:pt>
                <c:pt idx="11">
                  <c:v>77 to 83</c:v>
                </c:pt>
                <c:pt idx="12">
                  <c:v>84 to 90</c:v>
                </c:pt>
                <c:pt idx="13">
                  <c:v>91 to 97</c:v>
                </c:pt>
                <c:pt idx="14">
                  <c:v>98 to 104</c:v>
                </c:pt>
                <c:pt idx="15">
                  <c:v>105 to 111</c:v>
                </c:pt>
                <c:pt idx="16">
                  <c:v>112 to 118</c:v>
                </c:pt>
                <c:pt idx="17">
                  <c:v>119 to 125</c:v>
                </c:pt>
                <c:pt idx="18">
                  <c:v>126 to 132</c:v>
                </c:pt>
                <c:pt idx="19">
                  <c:v>133 to 139</c:v>
                </c:pt>
                <c:pt idx="20">
                  <c:v>140 to 146</c:v>
                </c:pt>
                <c:pt idx="21">
                  <c:v>147 to 153</c:v>
                </c:pt>
                <c:pt idx="22">
                  <c:v>154 to 160</c:v>
                </c:pt>
                <c:pt idx="23">
                  <c:v>161 to 167</c:v>
                </c:pt>
                <c:pt idx="24">
                  <c:v>168 to 174</c:v>
                </c:pt>
                <c:pt idx="25">
                  <c:v>175 to 181</c:v>
                </c:pt>
                <c:pt idx="26">
                  <c:v>182 to 188</c:v>
                </c:pt>
                <c:pt idx="27">
                  <c:v>189 to 195</c:v>
                </c:pt>
                <c:pt idx="28">
                  <c:v>196 to 201</c:v>
                </c:pt>
                <c:pt idx="29">
                  <c:v>202 to 209</c:v>
                </c:pt>
                <c:pt idx="30">
                  <c:v>210 to 216</c:v>
                </c:pt>
                <c:pt idx="31">
                  <c:v>217 to 223</c:v>
                </c:pt>
                <c:pt idx="32">
                  <c:v>224 to 230</c:v>
                </c:pt>
                <c:pt idx="33">
                  <c:v>231 to 237</c:v>
                </c:pt>
                <c:pt idx="34">
                  <c:v>238 to 244</c:v>
                </c:pt>
                <c:pt idx="35">
                  <c:v>245 to 251</c:v>
                </c:pt>
                <c:pt idx="36">
                  <c:v>252 to 258</c:v>
                </c:pt>
                <c:pt idx="37">
                  <c:v>259 to 265</c:v>
                </c:pt>
                <c:pt idx="38">
                  <c:v>266 to 272</c:v>
                </c:pt>
                <c:pt idx="39">
                  <c:v>273 to 281</c:v>
                </c:pt>
              </c:strCache>
            </c:strRef>
          </c:cat>
          <c:val>
            <c:numRef>
              <c:f>'[Data Omnigen 2021 - Year 1 - THI Sep 10 2021.xlsx]THI every 7 d'!$C$2:$C$41</c:f>
              <c:numCache>
                <c:formatCode>0.00</c:formatCode>
                <c:ptCount val="40"/>
                <c:pt idx="0">
                  <c:v>70.536989285714284</c:v>
                </c:pt>
                <c:pt idx="1">
                  <c:v>71.27234857142858</c:v>
                </c:pt>
                <c:pt idx="2">
                  <c:v>71.308610714285706</c:v>
                </c:pt>
                <c:pt idx="3">
                  <c:v>72.706255714285717</c:v>
                </c:pt>
                <c:pt idx="4">
                  <c:v>72.647445714285723</c:v>
                </c:pt>
                <c:pt idx="5">
                  <c:v>71.981903571428575</c:v>
                </c:pt>
                <c:pt idx="6">
                  <c:v>72.661091428571424</c:v>
                </c:pt>
                <c:pt idx="7">
                  <c:v>72.208586428571422</c:v>
                </c:pt>
                <c:pt idx="8">
                  <c:v>72.478516428571425</c:v>
                </c:pt>
                <c:pt idx="9">
                  <c:v>71.54701571428572</c:v>
                </c:pt>
                <c:pt idx="10">
                  <c:v>71.543588571428572</c:v>
                </c:pt>
                <c:pt idx="11">
                  <c:v>71.160725714285704</c:v>
                </c:pt>
                <c:pt idx="12">
                  <c:v>69.436592857142855</c:v>
                </c:pt>
                <c:pt idx="13">
                  <c:v>66.090732857142854</c:v>
                </c:pt>
                <c:pt idx="14">
                  <c:v>69.103231428571434</c:v>
                </c:pt>
                <c:pt idx="15">
                  <c:v>66.200617142857155</c:v>
                </c:pt>
                <c:pt idx="16">
                  <c:v>66.748583571428568</c:v>
                </c:pt>
                <c:pt idx="17">
                  <c:v>60.018914999999993</c:v>
                </c:pt>
                <c:pt idx="18">
                  <c:v>58.232632857142846</c:v>
                </c:pt>
                <c:pt idx="19">
                  <c:v>56.57714</c:v>
                </c:pt>
                <c:pt idx="20">
                  <c:v>61.820960000000007</c:v>
                </c:pt>
                <c:pt idx="21">
                  <c:v>50.140329285714287</c:v>
                </c:pt>
                <c:pt idx="22">
                  <c:v>52.099505000000008</c:v>
                </c:pt>
                <c:pt idx="23">
                  <c:v>62.83065357142857</c:v>
                </c:pt>
                <c:pt idx="24">
                  <c:v>62.931476428571429</c:v>
                </c:pt>
                <c:pt idx="25">
                  <c:v>49.241646428571428</c:v>
                </c:pt>
                <c:pt idx="26">
                  <c:v>56.562242142857144</c:v>
                </c:pt>
                <c:pt idx="27">
                  <c:v>55.596874285714286</c:v>
                </c:pt>
                <c:pt idx="28">
                  <c:v>48.09845</c:v>
                </c:pt>
                <c:pt idx="29">
                  <c:v>43.844503571428575</c:v>
                </c:pt>
                <c:pt idx="30">
                  <c:v>45.038834999999999</c:v>
                </c:pt>
                <c:pt idx="31">
                  <c:v>55.303813571428577</c:v>
                </c:pt>
                <c:pt idx="32">
                  <c:v>46.747580000000006</c:v>
                </c:pt>
                <c:pt idx="33">
                  <c:v>57.128590714285714</c:v>
                </c:pt>
                <c:pt idx="34">
                  <c:v>57.833244285714279</c:v>
                </c:pt>
                <c:pt idx="35">
                  <c:v>57.46614142857144</c:v>
                </c:pt>
                <c:pt idx="36">
                  <c:v>56.986050714285724</c:v>
                </c:pt>
                <c:pt idx="37">
                  <c:v>58.061600000000006</c:v>
                </c:pt>
                <c:pt idx="38">
                  <c:v>54.743157857142862</c:v>
                </c:pt>
                <c:pt idx="39">
                  <c:v>63.288570555555552</c:v>
                </c:pt>
              </c:numCache>
            </c:numRef>
          </c:val>
          <c:smooth val="0"/>
          <c:extLst>
            <c:ext xmlns:c16="http://schemas.microsoft.com/office/drawing/2014/chart" uri="{C3380CC4-5D6E-409C-BE32-E72D297353CC}">
              <c16:uniqueId val="{00000000-66E0-4350-A3A0-43302025B529}"/>
            </c:ext>
          </c:extLst>
        </c:ser>
        <c:ser>
          <c:idx val="1"/>
          <c:order val="1"/>
          <c:tx>
            <c:strRef>
              <c:f>'[Data Omnigen 2021 - Year 1 - THI Sep 10 2021.xlsx]THI every 7 d'!$D$1</c:f>
              <c:strCache>
                <c:ptCount val="1"/>
                <c:pt idx="0">
                  <c:v>AVG THI</c:v>
                </c:pt>
              </c:strCache>
            </c:strRef>
          </c:tx>
          <c:spPr>
            <a:ln w="28575" cap="rnd">
              <a:solidFill>
                <a:schemeClr val="tx1"/>
              </a:solidFill>
              <a:round/>
            </a:ln>
            <a:effectLst/>
          </c:spPr>
          <c:marker>
            <c:symbol val="none"/>
          </c:marker>
          <c:cat>
            <c:strRef>
              <c:f>'[Data Omnigen 2021 - Year 1 - THI Sep 10 2021.xlsx]THI every 7 d'!$B$2:$B$41</c:f>
              <c:strCache>
                <c:ptCount val="40"/>
                <c:pt idx="0">
                  <c:v> 0 to 6</c:v>
                </c:pt>
                <c:pt idx="1">
                  <c:v>7 to 13</c:v>
                </c:pt>
                <c:pt idx="2">
                  <c:v>14 to 20</c:v>
                </c:pt>
                <c:pt idx="3">
                  <c:v>21 to 27</c:v>
                </c:pt>
                <c:pt idx="4">
                  <c:v>28 to 34</c:v>
                </c:pt>
                <c:pt idx="5">
                  <c:v>35 to 41</c:v>
                </c:pt>
                <c:pt idx="6">
                  <c:v>42 to 48</c:v>
                </c:pt>
                <c:pt idx="7">
                  <c:v>49 to 55</c:v>
                </c:pt>
                <c:pt idx="8">
                  <c:v>56 to 62</c:v>
                </c:pt>
                <c:pt idx="9">
                  <c:v>63 to 69</c:v>
                </c:pt>
                <c:pt idx="10">
                  <c:v>70 to 76</c:v>
                </c:pt>
                <c:pt idx="11">
                  <c:v>77 to 83</c:v>
                </c:pt>
                <c:pt idx="12">
                  <c:v>84 to 90</c:v>
                </c:pt>
                <c:pt idx="13">
                  <c:v>91 to 97</c:v>
                </c:pt>
                <c:pt idx="14">
                  <c:v>98 to 104</c:v>
                </c:pt>
                <c:pt idx="15">
                  <c:v>105 to 111</c:v>
                </c:pt>
                <c:pt idx="16">
                  <c:v>112 to 118</c:v>
                </c:pt>
                <c:pt idx="17">
                  <c:v>119 to 125</c:v>
                </c:pt>
                <c:pt idx="18">
                  <c:v>126 to 132</c:v>
                </c:pt>
                <c:pt idx="19">
                  <c:v>133 to 139</c:v>
                </c:pt>
                <c:pt idx="20">
                  <c:v>140 to 146</c:v>
                </c:pt>
                <c:pt idx="21">
                  <c:v>147 to 153</c:v>
                </c:pt>
                <c:pt idx="22">
                  <c:v>154 to 160</c:v>
                </c:pt>
                <c:pt idx="23">
                  <c:v>161 to 167</c:v>
                </c:pt>
                <c:pt idx="24">
                  <c:v>168 to 174</c:v>
                </c:pt>
                <c:pt idx="25">
                  <c:v>175 to 181</c:v>
                </c:pt>
                <c:pt idx="26">
                  <c:v>182 to 188</c:v>
                </c:pt>
                <c:pt idx="27">
                  <c:v>189 to 195</c:v>
                </c:pt>
                <c:pt idx="28">
                  <c:v>196 to 201</c:v>
                </c:pt>
                <c:pt idx="29">
                  <c:v>202 to 209</c:v>
                </c:pt>
                <c:pt idx="30">
                  <c:v>210 to 216</c:v>
                </c:pt>
                <c:pt idx="31">
                  <c:v>217 to 223</c:v>
                </c:pt>
                <c:pt idx="32">
                  <c:v>224 to 230</c:v>
                </c:pt>
                <c:pt idx="33">
                  <c:v>231 to 237</c:v>
                </c:pt>
                <c:pt idx="34">
                  <c:v>238 to 244</c:v>
                </c:pt>
                <c:pt idx="35">
                  <c:v>245 to 251</c:v>
                </c:pt>
                <c:pt idx="36">
                  <c:v>252 to 258</c:v>
                </c:pt>
                <c:pt idx="37">
                  <c:v>259 to 265</c:v>
                </c:pt>
                <c:pt idx="38">
                  <c:v>266 to 272</c:v>
                </c:pt>
                <c:pt idx="39">
                  <c:v>273 to 281</c:v>
                </c:pt>
              </c:strCache>
            </c:strRef>
          </c:cat>
          <c:val>
            <c:numRef>
              <c:f>'[Data Omnigen 2021 - Year 1 - THI Sep 10 2021.xlsx]THI every 7 d'!$D$2:$D$41</c:f>
              <c:numCache>
                <c:formatCode>0.00</c:formatCode>
                <c:ptCount val="40"/>
                <c:pt idx="0">
                  <c:v>76.415214285714299</c:v>
                </c:pt>
                <c:pt idx="1">
                  <c:v>77.452926428571431</c:v>
                </c:pt>
                <c:pt idx="2">
                  <c:v>78.347387857142863</c:v>
                </c:pt>
                <c:pt idx="3">
                  <c:v>79.623362857142851</c:v>
                </c:pt>
                <c:pt idx="4">
                  <c:v>79.050633571428577</c:v>
                </c:pt>
                <c:pt idx="5">
                  <c:v>78.534950714285714</c:v>
                </c:pt>
                <c:pt idx="6">
                  <c:v>78.069743571428575</c:v>
                </c:pt>
                <c:pt idx="7">
                  <c:v>79.474129999999988</c:v>
                </c:pt>
                <c:pt idx="8">
                  <c:v>78.802814999999995</c:v>
                </c:pt>
                <c:pt idx="9">
                  <c:v>77.340464999999995</c:v>
                </c:pt>
                <c:pt idx="10">
                  <c:v>77.758695714285722</c:v>
                </c:pt>
                <c:pt idx="11">
                  <c:v>76.950884285714295</c:v>
                </c:pt>
                <c:pt idx="12">
                  <c:v>76.970065714285724</c:v>
                </c:pt>
                <c:pt idx="13">
                  <c:v>74.497018571428583</c:v>
                </c:pt>
                <c:pt idx="14">
                  <c:v>76.544960714285708</c:v>
                </c:pt>
                <c:pt idx="15">
                  <c:v>73.914782142857149</c:v>
                </c:pt>
                <c:pt idx="16">
                  <c:v>74.053087142857152</c:v>
                </c:pt>
                <c:pt idx="17">
                  <c:v>68.52453785714286</c:v>
                </c:pt>
                <c:pt idx="18">
                  <c:v>65.229364285714283</c:v>
                </c:pt>
                <c:pt idx="19">
                  <c:v>65.751939285714272</c:v>
                </c:pt>
                <c:pt idx="20">
                  <c:v>68.102548571428571</c:v>
                </c:pt>
                <c:pt idx="21">
                  <c:v>60.191582857142862</c:v>
                </c:pt>
                <c:pt idx="22">
                  <c:v>63.038715714285708</c:v>
                </c:pt>
                <c:pt idx="23">
                  <c:v>70.472859285714293</c:v>
                </c:pt>
                <c:pt idx="24">
                  <c:v>70.067667142857147</c:v>
                </c:pt>
                <c:pt idx="25">
                  <c:v>60.69614428571429</c:v>
                </c:pt>
                <c:pt idx="26">
                  <c:v>66.91604285714287</c:v>
                </c:pt>
                <c:pt idx="27">
                  <c:v>65.18703142857143</c:v>
                </c:pt>
                <c:pt idx="28">
                  <c:v>58.224387857142851</c:v>
                </c:pt>
                <c:pt idx="29">
                  <c:v>55.448466428571429</c:v>
                </c:pt>
                <c:pt idx="30">
                  <c:v>55.087786428571427</c:v>
                </c:pt>
                <c:pt idx="31">
                  <c:v>63.112897142857136</c:v>
                </c:pt>
                <c:pt idx="32">
                  <c:v>59.12799571428571</c:v>
                </c:pt>
                <c:pt idx="33">
                  <c:v>68.109664999999993</c:v>
                </c:pt>
                <c:pt idx="34">
                  <c:v>68.652013571428569</c:v>
                </c:pt>
                <c:pt idx="35">
                  <c:v>68.673532142857141</c:v>
                </c:pt>
                <c:pt idx="36">
                  <c:v>67.805177857142851</c:v>
                </c:pt>
                <c:pt idx="37">
                  <c:v>69.642643571428565</c:v>
                </c:pt>
                <c:pt idx="38">
                  <c:v>66.749748571428569</c:v>
                </c:pt>
                <c:pt idx="39">
                  <c:v>72.382539444444461</c:v>
                </c:pt>
              </c:numCache>
            </c:numRef>
          </c:val>
          <c:smooth val="0"/>
          <c:extLst>
            <c:ext xmlns:c16="http://schemas.microsoft.com/office/drawing/2014/chart" uri="{C3380CC4-5D6E-409C-BE32-E72D297353CC}">
              <c16:uniqueId val="{00000001-66E0-4350-A3A0-43302025B529}"/>
            </c:ext>
          </c:extLst>
        </c:ser>
        <c:ser>
          <c:idx val="2"/>
          <c:order val="2"/>
          <c:tx>
            <c:strRef>
              <c:f>'[Data Omnigen 2021 - Year 1 - THI Sep 10 2021.xlsx]THI every 7 d'!$E$1</c:f>
              <c:strCache>
                <c:ptCount val="1"/>
                <c:pt idx="0">
                  <c:v>MAX THI</c:v>
                </c:pt>
              </c:strCache>
            </c:strRef>
          </c:tx>
          <c:spPr>
            <a:ln w="28575" cap="rnd">
              <a:solidFill>
                <a:srgbClr val="0432FF"/>
              </a:solidFill>
              <a:round/>
            </a:ln>
            <a:effectLst/>
          </c:spPr>
          <c:marker>
            <c:symbol val="none"/>
          </c:marker>
          <c:cat>
            <c:strRef>
              <c:f>'[Data Omnigen 2021 - Year 1 - THI Sep 10 2021.xlsx]THI every 7 d'!$B$2:$B$41</c:f>
              <c:strCache>
                <c:ptCount val="40"/>
                <c:pt idx="0">
                  <c:v> 0 to 6</c:v>
                </c:pt>
                <c:pt idx="1">
                  <c:v>7 to 13</c:v>
                </c:pt>
                <c:pt idx="2">
                  <c:v>14 to 20</c:v>
                </c:pt>
                <c:pt idx="3">
                  <c:v>21 to 27</c:v>
                </c:pt>
                <c:pt idx="4">
                  <c:v>28 to 34</c:v>
                </c:pt>
                <c:pt idx="5">
                  <c:v>35 to 41</c:v>
                </c:pt>
                <c:pt idx="6">
                  <c:v>42 to 48</c:v>
                </c:pt>
                <c:pt idx="7">
                  <c:v>49 to 55</c:v>
                </c:pt>
                <c:pt idx="8">
                  <c:v>56 to 62</c:v>
                </c:pt>
                <c:pt idx="9">
                  <c:v>63 to 69</c:v>
                </c:pt>
                <c:pt idx="10">
                  <c:v>70 to 76</c:v>
                </c:pt>
                <c:pt idx="11">
                  <c:v>77 to 83</c:v>
                </c:pt>
                <c:pt idx="12">
                  <c:v>84 to 90</c:v>
                </c:pt>
                <c:pt idx="13">
                  <c:v>91 to 97</c:v>
                </c:pt>
                <c:pt idx="14">
                  <c:v>98 to 104</c:v>
                </c:pt>
                <c:pt idx="15">
                  <c:v>105 to 111</c:v>
                </c:pt>
                <c:pt idx="16">
                  <c:v>112 to 118</c:v>
                </c:pt>
                <c:pt idx="17">
                  <c:v>119 to 125</c:v>
                </c:pt>
                <c:pt idx="18">
                  <c:v>126 to 132</c:v>
                </c:pt>
                <c:pt idx="19">
                  <c:v>133 to 139</c:v>
                </c:pt>
                <c:pt idx="20">
                  <c:v>140 to 146</c:v>
                </c:pt>
                <c:pt idx="21">
                  <c:v>147 to 153</c:v>
                </c:pt>
                <c:pt idx="22">
                  <c:v>154 to 160</c:v>
                </c:pt>
                <c:pt idx="23">
                  <c:v>161 to 167</c:v>
                </c:pt>
                <c:pt idx="24">
                  <c:v>168 to 174</c:v>
                </c:pt>
                <c:pt idx="25">
                  <c:v>175 to 181</c:v>
                </c:pt>
                <c:pt idx="26">
                  <c:v>182 to 188</c:v>
                </c:pt>
                <c:pt idx="27">
                  <c:v>189 to 195</c:v>
                </c:pt>
                <c:pt idx="28">
                  <c:v>196 to 201</c:v>
                </c:pt>
                <c:pt idx="29">
                  <c:v>202 to 209</c:v>
                </c:pt>
                <c:pt idx="30">
                  <c:v>210 to 216</c:v>
                </c:pt>
                <c:pt idx="31">
                  <c:v>217 to 223</c:v>
                </c:pt>
                <c:pt idx="32">
                  <c:v>224 to 230</c:v>
                </c:pt>
                <c:pt idx="33">
                  <c:v>231 to 237</c:v>
                </c:pt>
                <c:pt idx="34">
                  <c:v>238 to 244</c:v>
                </c:pt>
                <c:pt idx="35">
                  <c:v>245 to 251</c:v>
                </c:pt>
                <c:pt idx="36">
                  <c:v>252 to 258</c:v>
                </c:pt>
                <c:pt idx="37">
                  <c:v>259 to 265</c:v>
                </c:pt>
                <c:pt idx="38">
                  <c:v>266 to 272</c:v>
                </c:pt>
                <c:pt idx="39">
                  <c:v>273 to 281</c:v>
                </c:pt>
              </c:strCache>
            </c:strRef>
          </c:cat>
          <c:val>
            <c:numRef>
              <c:f>'[Data Omnigen 2021 - Year 1 - THI Sep 10 2021.xlsx]THI every 7 d'!$E$2:$E$41</c:f>
              <c:numCache>
                <c:formatCode>0.00</c:formatCode>
                <c:ptCount val="40"/>
                <c:pt idx="0">
                  <c:v>86.307445714285706</c:v>
                </c:pt>
                <c:pt idx="1">
                  <c:v>88.185074285714265</c:v>
                </c:pt>
                <c:pt idx="2">
                  <c:v>88.721816428571429</c:v>
                </c:pt>
                <c:pt idx="3">
                  <c:v>89.91614785714286</c:v>
                </c:pt>
                <c:pt idx="4">
                  <c:v>88.550582857142857</c:v>
                </c:pt>
                <c:pt idx="5">
                  <c:v>88.888181428571414</c:v>
                </c:pt>
                <c:pt idx="6">
                  <c:v>88.765020714285711</c:v>
                </c:pt>
                <c:pt idx="7">
                  <c:v>90.948936428571429</c:v>
                </c:pt>
                <c:pt idx="8">
                  <c:v>89.834585714285723</c:v>
                </c:pt>
                <c:pt idx="9">
                  <c:v>87.44099928571427</c:v>
                </c:pt>
                <c:pt idx="10">
                  <c:v>89.708050714285719</c:v>
                </c:pt>
                <c:pt idx="11">
                  <c:v>87.956187857142851</c:v>
                </c:pt>
                <c:pt idx="12">
                  <c:v>87.451687857142858</c:v>
                </c:pt>
                <c:pt idx="13">
                  <c:v>85.607805714285703</c:v>
                </c:pt>
                <c:pt idx="14">
                  <c:v>87.625851428571423</c:v>
                </c:pt>
                <c:pt idx="15">
                  <c:v>85.222153571428549</c:v>
                </c:pt>
                <c:pt idx="16">
                  <c:v>84.456306428571423</c:v>
                </c:pt>
                <c:pt idx="17">
                  <c:v>79.513164285714296</c:v>
                </c:pt>
                <c:pt idx="18">
                  <c:v>74.73127642857142</c:v>
                </c:pt>
                <c:pt idx="19">
                  <c:v>77.548707857142844</c:v>
                </c:pt>
                <c:pt idx="20">
                  <c:v>76.339021428571428</c:v>
                </c:pt>
                <c:pt idx="21">
                  <c:v>72.803212857142853</c:v>
                </c:pt>
                <c:pt idx="22">
                  <c:v>78.560092142857144</c:v>
                </c:pt>
                <c:pt idx="23">
                  <c:v>82.492188571428571</c:v>
                </c:pt>
                <c:pt idx="24">
                  <c:v>80.540776428571434</c:v>
                </c:pt>
                <c:pt idx="25">
                  <c:v>75.182367142857146</c:v>
                </c:pt>
                <c:pt idx="26">
                  <c:v>79.348723571428579</c:v>
                </c:pt>
                <c:pt idx="27">
                  <c:v>77.069387857142843</c:v>
                </c:pt>
                <c:pt idx="28">
                  <c:v>69.411912142857133</c:v>
                </c:pt>
                <c:pt idx="29">
                  <c:v>67.381884285714293</c:v>
                </c:pt>
                <c:pt idx="30">
                  <c:v>67.115125714285711</c:v>
                </c:pt>
                <c:pt idx="31">
                  <c:v>73.816002142857158</c:v>
                </c:pt>
                <c:pt idx="32">
                  <c:v>72.704678571428573</c:v>
                </c:pt>
                <c:pt idx="33">
                  <c:v>80.509569285714292</c:v>
                </c:pt>
                <c:pt idx="34">
                  <c:v>81.521186428571426</c:v>
                </c:pt>
                <c:pt idx="35">
                  <c:v>81.911952142857146</c:v>
                </c:pt>
                <c:pt idx="36">
                  <c:v>79.616409285714283</c:v>
                </c:pt>
                <c:pt idx="37">
                  <c:v>82.787999999999997</c:v>
                </c:pt>
                <c:pt idx="38">
                  <c:v>79.850291428571424</c:v>
                </c:pt>
                <c:pt idx="39">
                  <c:v>84.259520000000009</c:v>
                </c:pt>
              </c:numCache>
            </c:numRef>
          </c:val>
          <c:smooth val="0"/>
          <c:extLst>
            <c:ext xmlns:c16="http://schemas.microsoft.com/office/drawing/2014/chart" uri="{C3380CC4-5D6E-409C-BE32-E72D297353CC}">
              <c16:uniqueId val="{00000002-66E0-4350-A3A0-43302025B529}"/>
            </c:ext>
          </c:extLst>
        </c:ser>
        <c:dLbls>
          <c:showLegendKey val="0"/>
          <c:showVal val="0"/>
          <c:showCatName val="0"/>
          <c:showSerName val="0"/>
          <c:showPercent val="0"/>
          <c:showBubbleSize val="0"/>
        </c:dLbls>
        <c:smooth val="0"/>
        <c:axId val="811791935"/>
        <c:axId val="811984735"/>
      </c:lineChart>
      <c:catAx>
        <c:axId val="811791935"/>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t>Day of the study</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811984735"/>
        <c:crosses val="autoZero"/>
        <c:auto val="1"/>
        <c:lblAlgn val="ctr"/>
        <c:lblOffset val="100"/>
        <c:noMultiLvlLbl val="0"/>
      </c:catAx>
      <c:valAx>
        <c:axId val="811984735"/>
        <c:scaling>
          <c:orientation val="minMax"/>
          <c:max val="100"/>
          <c:min val="35"/>
        </c:scaling>
        <c:delete val="0"/>
        <c:axPos val="l"/>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t>Thermal-humidity index, THI</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11791935"/>
        <c:crosses val="autoZero"/>
        <c:crossBetween val="between"/>
        <c:majorUnit val="5"/>
      </c:valAx>
      <c:spPr>
        <a:noFill/>
        <a:ln>
          <a:noFill/>
        </a:ln>
        <a:effectLst/>
      </c:spPr>
    </c:plotArea>
    <c:legend>
      <c:legendPos val="t"/>
      <c:layout>
        <c:manualLayout>
          <c:xMode val="edge"/>
          <c:yMode val="edge"/>
          <c:x val="0.30263358936525231"/>
          <c:y val="0.14276306013050691"/>
          <c:w val="0.43116014175986322"/>
          <c:h val="5.9642178401163023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a:solidFill>
            <a:schemeClr val="tx1"/>
          </a:solidFill>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815048118985127"/>
          <c:y val="8.7384806065908455E-2"/>
          <c:w val="0.83129396325459315"/>
          <c:h val="0.67926655001458147"/>
        </c:manualLayout>
      </c:layout>
      <c:lineChart>
        <c:grouping val="standard"/>
        <c:varyColors val="0"/>
        <c:ser>
          <c:idx val="0"/>
          <c:order val="0"/>
          <c:tx>
            <c:strRef>
              <c:f>'[Data Omnigen 2021 - Year 1 - SAS Tables - All Data.xlsx]Calf BW and intake'!$B$63</c:f>
              <c:strCache>
                <c:ptCount val="1"/>
                <c:pt idx="0">
                  <c:v>NSH</c:v>
                </c:pt>
              </c:strCache>
            </c:strRef>
          </c:tx>
          <c:spPr>
            <a:ln w="28575" cap="rnd">
              <a:solidFill>
                <a:schemeClr val="accent2"/>
              </a:solidFill>
              <a:round/>
            </a:ln>
            <a:effectLst/>
          </c:spPr>
          <c:marker>
            <c:symbol val="circle"/>
            <c:size val="7"/>
            <c:spPr>
              <a:solidFill>
                <a:schemeClr val="bg1"/>
              </a:solidFill>
              <a:ln w="9525">
                <a:solidFill>
                  <a:schemeClr val="accent2"/>
                </a:solidFill>
              </a:ln>
              <a:effectLst/>
            </c:spPr>
          </c:marker>
          <c:errBars>
            <c:errDir val="y"/>
            <c:errBarType val="both"/>
            <c:errValType val="cust"/>
            <c:noEndCap val="0"/>
            <c:plus>
              <c:numRef>
                <c:f>'[Data Omnigen 2021 - Year 1 - SAS Tables - All Data.xlsx]Calf BW and intake'!$D$68</c:f>
                <c:numCache>
                  <c:formatCode>General</c:formatCode>
                  <c:ptCount val="1"/>
                  <c:pt idx="0">
                    <c:v>4.54</c:v>
                  </c:pt>
                </c:numCache>
              </c:numRef>
            </c:plus>
            <c:minus>
              <c:numRef>
                <c:f>'[Data Omnigen 2021 - Year 1 - SAS Tables - All Data.xlsx]Calf BW and intake'!$D$68</c:f>
                <c:numCache>
                  <c:formatCode>General</c:formatCode>
                  <c:ptCount val="1"/>
                  <c:pt idx="0">
                    <c:v>4.54</c:v>
                  </c:pt>
                </c:numCache>
              </c:numRef>
            </c:minus>
            <c:spPr>
              <a:noFill/>
              <a:ln w="9525" cap="flat" cmpd="sng" algn="ctr">
                <a:solidFill>
                  <a:schemeClr val="accent2"/>
                </a:solidFill>
                <a:round/>
              </a:ln>
              <a:effectLst/>
            </c:spPr>
          </c:errBars>
          <c:cat>
            <c:strRef>
              <c:f>'[Data Omnigen 2021 - Year 1 - SAS Tables - All Data.xlsx]Calf BW and intake'!$A$68:$A$70</c:f>
              <c:strCache>
                <c:ptCount val="3"/>
                <c:pt idx="0">
                  <c:v>Day 203 (early-weaning)</c:v>
                </c:pt>
                <c:pt idx="1">
                  <c:v>Day 209 (drylot entry)</c:v>
                </c:pt>
                <c:pt idx="2">
                  <c:v>Day 268 (drylot exit)</c:v>
                </c:pt>
              </c:strCache>
            </c:strRef>
          </c:cat>
          <c:val>
            <c:numRef>
              <c:f>'[Data Omnigen 2021 - Year 1 - SAS Tables - All Data.xlsx]Calf BW and intake'!$B$68:$B$70</c:f>
              <c:numCache>
                <c:formatCode>0</c:formatCode>
                <c:ptCount val="3"/>
                <c:pt idx="0">
                  <c:v>118.04</c:v>
                </c:pt>
                <c:pt idx="1">
                  <c:v>118.494</c:v>
                </c:pt>
                <c:pt idx="2">
                  <c:v>189</c:v>
                </c:pt>
              </c:numCache>
            </c:numRef>
          </c:val>
          <c:smooth val="0"/>
          <c:extLst>
            <c:ext xmlns:c16="http://schemas.microsoft.com/office/drawing/2014/chart" uri="{C3380CC4-5D6E-409C-BE32-E72D297353CC}">
              <c16:uniqueId val="{00000000-1035-4C4C-8EC7-C3EF4E1388E2}"/>
            </c:ext>
          </c:extLst>
        </c:ser>
        <c:ser>
          <c:idx val="1"/>
          <c:order val="1"/>
          <c:tx>
            <c:strRef>
              <c:f>'[Data Omnigen 2021 - Year 1 - SAS Tables - All Data.xlsx]Calf BW and intake'!$C$63</c:f>
              <c:strCache>
                <c:ptCount val="1"/>
                <c:pt idx="0">
                  <c:v>SH</c:v>
                </c:pt>
              </c:strCache>
            </c:strRef>
          </c:tx>
          <c:spPr>
            <a:ln w="34925" cap="rnd">
              <a:solidFill>
                <a:srgbClr val="0432FF"/>
              </a:solidFill>
              <a:round/>
            </a:ln>
            <a:effectLst/>
          </c:spPr>
          <c:marker>
            <c:symbol val="circle"/>
            <c:size val="7"/>
            <c:spPr>
              <a:solidFill>
                <a:schemeClr val="bg1"/>
              </a:solidFill>
              <a:ln w="9525">
                <a:solidFill>
                  <a:srgbClr val="0432FF"/>
                </a:solidFill>
              </a:ln>
              <a:effectLst/>
            </c:spPr>
          </c:marker>
          <c:errBars>
            <c:errDir val="y"/>
            <c:errBarType val="both"/>
            <c:errValType val="cust"/>
            <c:noEndCap val="0"/>
            <c:plus>
              <c:numRef>
                <c:f>'[Data Omnigen 2021 - Year 1 - SAS Tables - All Data.xlsx]Calf BW and intake'!$D$68</c:f>
                <c:numCache>
                  <c:formatCode>General</c:formatCode>
                  <c:ptCount val="1"/>
                  <c:pt idx="0">
                    <c:v>4.54</c:v>
                  </c:pt>
                </c:numCache>
              </c:numRef>
            </c:plus>
            <c:minus>
              <c:numRef>
                <c:f>'[Data Omnigen 2021 - Year 1 - SAS Tables - All Data.xlsx]Calf BW and intake'!$D$68</c:f>
                <c:numCache>
                  <c:formatCode>General</c:formatCode>
                  <c:ptCount val="1"/>
                  <c:pt idx="0">
                    <c:v>4.54</c:v>
                  </c:pt>
                </c:numCache>
              </c:numRef>
            </c:minus>
            <c:spPr>
              <a:noFill/>
              <a:ln w="9525" cap="flat" cmpd="sng" algn="ctr">
                <a:solidFill>
                  <a:srgbClr val="0432FF"/>
                </a:solidFill>
                <a:round/>
              </a:ln>
              <a:effectLst/>
            </c:spPr>
          </c:errBars>
          <c:cat>
            <c:strRef>
              <c:f>'[Data Omnigen 2021 - Year 1 - SAS Tables - All Data.xlsx]Calf BW and intake'!$A$68:$A$70</c:f>
              <c:strCache>
                <c:ptCount val="3"/>
                <c:pt idx="0">
                  <c:v>Day 203 (early-weaning)</c:v>
                </c:pt>
                <c:pt idx="1">
                  <c:v>Day 209 (drylot entry)</c:v>
                </c:pt>
                <c:pt idx="2">
                  <c:v>Day 268 (drylot exit)</c:v>
                </c:pt>
              </c:strCache>
            </c:strRef>
          </c:cat>
          <c:val>
            <c:numRef>
              <c:f>'[Data Omnigen 2021 - Year 1 - SAS Tables - All Data.xlsx]Calf BW and intake'!$C$68:$C$70</c:f>
              <c:numCache>
                <c:formatCode>0</c:formatCode>
                <c:ptCount val="3"/>
                <c:pt idx="0">
                  <c:v>112.592</c:v>
                </c:pt>
                <c:pt idx="1">
                  <c:v>111.23</c:v>
                </c:pt>
                <c:pt idx="2">
                  <c:v>176</c:v>
                </c:pt>
              </c:numCache>
            </c:numRef>
          </c:val>
          <c:smooth val="0"/>
          <c:extLst>
            <c:ext xmlns:c16="http://schemas.microsoft.com/office/drawing/2014/chart" uri="{C3380CC4-5D6E-409C-BE32-E72D297353CC}">
              <c16:uniqueId val="{00000001-1035-4C4C-8EC7-C3EF4E1388E2}"/>
            </c:ext>
          </c:extLst>
        </c:ser>
        <c:dLbls>
          <c:showLegendKey val="0"/>
          <c:showVal val="0"/>
          <c:showCatName val="0"/>
          <c:showSerName val="0"/>
          <c:showPercent val="0"/>
          <c:showBubbleSize val="0"/>
        </c:dLbls>
        <c:marker val="1"/>
        <c:smooth val="0"/>
        <c:axId val="657076880"/>
        <c:axId val="657093520"/>
      </c:lineChart>
      <c:catAx>
        <c:axId val="65707688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657093520"/>
        <c:crosses val="autoZero"/>
        <c:auto val="1"/>
        <c:lblAlgn val="ctr"/>
        <c:lblOffset val="100"/>
        <c:noMultiLvlLbl val="0"/>
      </c:catAx>
      <c:valAx>
        <c:axId val="657093520"/>
        <c:scaling>
          <c:orientation val="minMax"/>
          <c:min val="80"/>
        </c:scaling>
        <c:delete val="0"/>
        <c:axPos val="l"/>
        <c:title>
          <c:tx>
            <c:rich>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a:t>Calf BW, kg</a:t>
                </a:r>
              </a:p>
            </c:rich>
          </c:tx>
          <c:overlay val="0"/>
          <c:spPr>
            <a:noFill/>
            <a:ln>
              <a:noFill/>
            </a:ln>
            <a:effectLst/>
          </c:spPr>
          <c:txPr>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657076880"/>
        <c:crosses val="autoZero"/>
        <c:crossBetween val="between"/>
      </c:valAx>
      <c:spPr>
        <a:noFill/>
        <a:ln>
          <a:noFill/>
        </a:ln>
        <a:effectLst/>
      </c:spPr>
    </c:plotArea>
    <c:legend>
      <c:legendPos val="t"/>
      <c:layout>
        <c:manualLayout>
          <c:xMode val="edge"/>
          <c:yMode val="edge"/>
          <c:x val="0.15449940760041134"/>
          <c:y val="6.4814814814814811E-2"/>
          <c:w val="0.2443005249343832"/>
          <c:h val="7.8125546806649182E-2"/>
        </c:manualLayout>
      </c:layout>
      <c:overlay val="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'Cyclic vs. Prepubertal'!$B$37</c:f>
              <c:strCache>
                <c:ptCount val="1"/>
                <c:pt idx="0">
                  <c:v>Prepubertal on d 84</c:v>
                </c:pt>
              </c:strCache>
            </c:strRef>
          </c:tx>
          <c:spPr>
            <a:ln w="28575" cap="rnd">
              <a:solidFill>
                <a:schemeClr val="accent6">
                  <a:lumMod val="75000"/>
                </a:schemeClr>
              </a:solidFill>
              <a:round/>
            </a:ln>
            <a:effectLst/>
          </c:spPr>
          <c:marker>
            <c:symbol val="circle"/>
            <c:size val="9"/>
            <c:spPr>
              <a:solidFill>
                <a:schemeClr val="accent6">
                  <a:lumMod val="75000"/>
                </a:schemeClr>
              </a:solidFill>
              <a:ln w="9525">
                <a:solidFill>
                  <a:schemeClr val="accent6">
                    <a:lumMod val="75000"/>
                  </a:schemeClr>
                </a:solidFill>
              </a:ln>
              <a:effectLst/>
            </c:spPr>
          </c:marker>
          <c:errBars>
            <c:errDir val="y"/>
            <c:errBarType val="both"/>
            <c:errValType val="fixedVal"/>
            <c:noEndCap val="0"/>
            <c:val val="4.78"/>
            <c:spPr>
              <a:noFill/>
              <a:ln w="9525" cap="flat" cmpd="sng" algn="ctr">
                <a:solidFill>
                  <a:schemeClr val="accent6">
                    <a:lumMod val="75000"/>
                  </a:schemeClr>
                </a:solidFill>
                <a:round/>
              </a:ln>
              <a:effectLst/>
            </c:spPr>
          </c:errBars>
          <c:cat>
            <c:numRef>
              <c:f>'Cyclic vs. Prepubertal'!$C$36:$S$36</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'Cyclic vs. Prepubertal'!$C$37:$S$37</c:f>
              <c:numCache>
                <c:formatCode>General</c:formatCode>
                <c:ptCount val="17"/>
                <c:pt idx="0">
                  <c:v>8.6999999999999993</c:v>
                </c:pt>
                <c:pt idx="1">
                  <c:v>24.3</c:v>
                </c:pt>
                <c:pt idx="2">
                  <c:v>42.1</c:v>
                </c:pt>
                <c:pt idx="3">
                  <c:v>50.9</c:v>
                </c:pt>
                <c:pt idx="4">
                  <c:v>63.9</c:v>
                </c:pt>
                <c:pt idx="5">
                  <c:v>71.7</c:v>
                </c:pt>
                <c:pt idx="6">
                  <c:v>79.099999999999994</c:v>
                </c:pt>
                <c:pt idx="7">
                  <c:v>86.3</c:v>
                </c:pt>
                <c:pt idx="8">
                  <c:v>88.2</c:v>
                </c:pt>
                <c:pt idx="9">
                  <c:v>94.97</c:v>
                </c:pt>
                <c:pt idx="10">
                  <c:v>94.97</c:v>
                </c:pt>
                <c:pt idx="11">
                  <c:v>97.4</c:v>
                </c:pt>
                <c:pt idx="12">
                  <c:v>98.8</c:v>
                </c:pt>
                <c:pt idx="13">
                  <c:v>98.8</c:v>
                </c:pt>
                <c:pt idx="14">
                  <c:v>98.8</c:v>
                </c:pt>
                <c:pt idx="15">
                  <c:v>98.8</c:v>
                </c:pt>
                <c:pt idx="16">
                  <c:v>100</c:v>
                </c:pt>
              </c:numCache>
            </c:numRef>
          </c:val>
          <c:smooth val="0"/>
          <c:extLst>
            <c:ext xmlns:c16="http://schemas.microsoft.com/office/drawing/2014/chart" uri="{C3380CC4-5D6E-409C-BE32-E72D297353CC}">
              <c16:uniqueId val="{00000000-5455-494D-9B62-0BC73F7D2531}"/>
            </c:ext>
          </c:extLst>
        </c:ser>
        <c:ser>
          <c:idx val="1"/>
          <c:order val="1"/>
          <c:tx>
            <c:strRef>
              <c:f>'Cyclic vs. Prepubertal'!$B$38</c:f>
              <c:strCache>
                <c:ptCount val="1"/>
                <c:pt idx="0">
                  <c:v>Cyclic on d 84</c:v>
                </c:pt>
              </c:strCache>
            </c:strRef>
          </c:tx>
          <c:spPr>
            <a:ln w="28575" cap="rnd">
              <a:solidFill>
                <a:srgbClr val="0000CC"/>
              </a:solidFill>
              <a:round/>
            </a:ln>
            <a:effectLst/>
          </c:spPr>
          <c:marker>
            <c:symbol val="circle"/>
            <c:size val="9"/>
            <c:spPr>
              <a:solidFill>
                <a:srgbClr val="0000CC"/>
              </a:solidFill>
              <a:ln w="9525">
                <a:solidFill>
                  <a:srgbClr val="0000CC"/>
                </a:solidFill>
              </a:ln>
              <a:effectLst/>
            </c:spPr>
          </c:marker>
          <c:errBars>
            <c:errDir val="y"/>
            <c:errBarType val="both"/>
            <c:errValType val="fixedVal"/>
            <c:noEndCap val="0"/>
            <c:val val="5.07"/>
            <c:spPr>
              <a:noFill/>
              <a:ln w="9525" cap="flat" cmpd="sng" algn="ctr">
                <a:solidFill>
                  <a:srgbClr val="0000CC"/>
                </a:solidFill>
                <a:round/>
              </a:ln>
              <a:effectLst/>
            </c:spPr>
          </c:errBars>
          <c:cat>
            <c:numRef>
              <c:f>'Cyclic vs. Prepubertal'!$C$36:$S$36</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'Cyclic vs. Prepubertal'!$C$38:$S$38</c:f>
              <c:numCache>
                <c:formatCode>General</c:formatCode>
                <c:ptCount val="17"/>
                <c:pt idx="0">
                  <c:v>37.5</c:v>
                </c:pt>
                <c:pt idx="1">
                  <c:v>57.52</c:v>
                </c:pt>
                <c:pt idx="2">
                  <c:v>66.5</c:v>
                </c:pt>
                <c:pt idx="3">
                  <c:v>83.8</c:v>
                </c:pt>
                <c:pt idx="4">
                  <c:v>93.3</c:v>
                </c:pt>
                <c:pt idx="5">
                  <c:v>94.5</c:v>
                </c:pt>
                <c:pt idx="6">
                  <c:v>94.5</c:v>
                </c:pt>
                <c:pt idx="7">
                  <c:v>95.7</c:v>
                </c:pt>
                <c:pt idx="8">
                  <c:v>98.6</c:v>
                </c:pt>
                <c:pt idx="9">
                  <c:v>98.6</c:v>
                </c:pt>
                <c:pt idx="10">
                  <c:v>98.6</c:v>
                </c:pt>
                <c:pt idx="11">
                  <c:v>98.6</c:v>
                </c:pt>
                <c:pt idx="12">
                  <c:v>98.6</c:v>
                </c:pt>
                <c:pt idx="13">
                  <c:v>98.6</c:v>
                </c:pt>
                <c:pt idx="14">
                  <c:v>100</c:v>
                </c:pt>
                <c:pt idx="15">
                  <c:v>100</c:v>
                </c:pt>
                <c:pt idx="16">
                  <c:v>100</c:v>
                </c:pt>
              </c:numCache>
            </c:numRef>
          </c:val>
          <c:smooth val="0"/>
          <c:extLst>
            <c:ext xmlns:c16="http://schemas.microsoft.com/office/drawing/2014/chart" uri="{C3380CC4-5D6E-409C-BE32-E72D297353CC}">
              <c16:uniqueId val="{00000001-5455-494D-9B62-0BC73F7D2531}"/>
            </c:ext>
          </c:extLst>
        </c:ser>
        <c:dLbls>
          <c:showLegendKey val="0"/>
          <c:showVal val="0"/>
          <c:showCatName val="0"/>
          <c:showSerName val="0"/>
          <c:showPercent val="0"/>
          <c:showBubbleSize val="0"/>
        </c:dLbls>
        <c:marker val="1"/>
        <c:smooth val="0"/>
        <c:axId val="-1917525680"/>
        <c:axId val="-1988423232"/>
      </c:lineChart>
      <c:catAx>
        <c:axId val="-191752568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Times New Roman" charset="0"/>
                    <a:cs typeface="Times New Roman" charset="0"/>
                  </a:defRPr>
                </a:pPr>
                <a:r>
                  <a:rPr lang="en-US"/>
                  <a:t>Week of calving season</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Times New Roman" charset="0"/>
                  <a:cs typeface="Times New Roman"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Times New Roman" charset="0"/>
                <a:cs typeface="Times New Roman" charset="0"/>
              </a:defRPr>
            </a:pPr>
            <a:endParaRPr lang="en-US"/>
          </a:p>
        </c:txPr>
        <c:crossAx val="-1988423232"/>
        <c:crosses val="autoZero"/>
        <c:auto val="1"/>
        <c:lblAlgn val="ctr"/>
        <c:lblOffset val="100"/>
        <c:noMultiLvlLbl val="0"/>
      </c:catAx>
      <c:valAx>
        <c:axId val="-1988423232"/>
        <c:scaling>
          <c:orientation val="minMax"/>
          <c:max val="110"/>
          <c:min val="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Times New Roman" charset="0"/>
                    <a:cs typeface="Times New Roman" charset="0"/>
                  </a:defRPr>
                </a:pPr>
                <a:r>
                  <a:rPr lang="en-US"/>
                  <a:t>Calving distribution,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Times New Roman" charset="0"/>
                  <a:cs typeface="Times New Roman" charset="0"/>
                </a:defRPr>
              </a:pPr>
              <a:endParaRPr lang="en-US"/>
            </a:p>
          </c:txPr>
        </c:title>
        <c:numFmt formatCode="General"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Times New Roman" charset="0"/>
                <a:cs typeface="Times New Roman" charset="0"/>
              </a:defRPr>
            </a:pPr>
            <a:endParaRPr lang="en-US"/>
          </a:p>
        </c:txPr>
        <c:crossAx val="-1917525680"/>
        <c:crosses val="autoZero"/>
        <c:crossBetween val="between"/>
        <c:majorUnit val="10"/>
      </c:valAx>
      <c:spPr>
        <a:noFill/>
        <a:ln>
          <a:noFill/>
        </a:ln>
        <a:effectLst/>
      </c:spPr>
    </c:plotArea>
    <c:legend>
      <c:legendPos val="t"/>
      <c:layout>
        <c:manualLayout>
          <c:xMode val="edge"/>
          <c:yMode val="edge"/>
          <c:x val="0.37998716182563447"/>
          <c:y val="0.57976661235446447"/>
          <c:w val="0.62001295292633896"/>
          <c:h val="0.1783759050227418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Times New Roman" charset="0"/>
              <a:cs typeface="Times New Roman"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tx1"/>
          </a:solidFill>
          <a:latin typeface="+mn-lt"/>
          <a:ea typeface="Times New Roman" charset="0"/>
          <a:cs typeface="Times New Roman"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Sheet1!$L$1</c:f>
              <c:strCache>
                <c:ptCount val="1"/>
                <c:pt idx="0">
                  <c:v>THI average</c:v>
                </c:pt>
              </c:strCache>
            </c:strRef>
          </c:tx>
          <c:spPr>
            <a:ln w="28575" cap="rnd">
              <a:solidFill>
                <a:srgbClr val="0432FF"/>
              </a:solidFill>
              <a:round/>
            </a:ln>
            <a:effectLst/>
          </c:spPr>
          <c:marker>
            <c:symbol val="circle"/>
            <c:size val="6"/>
            <c:spPr>
              <a:solidFill>
                <a:schemeClr val="bg1"/>
              </a:solidFill>
              <a:ln w="9525">
                <a:solidFill>
                  <a:srgbClr val="0432FF"/>
                </a:solidFill>
              </a:ln>
              <a:effectLst/>
            </c:spPr>
          </c:marker>
          <c:cat>
            <c:numRef>
              <c:f>Sheet1!$B$2:$B$92</c:f>
              <c:numCache>
                <c:formatCode>d\-mmm\-yy</c:formatCode>
                <c:ptCount val="91"/>
                <c:pt idx="0">
                  <c:v>43690</c:v>
                </c:pt>
                <c:pt idx="1">
                  <c:v>43691</c:v>
                </c:pt>
                <c:pt idx="2">
                  <c:v>43692</c:v>
                </c:pt>
                <c:pt idx="3">
                  <c:v>43693</c:v>
                </c:pt>
                <c:pt idx="4">
                  <c:v>43694</c:v>
                </c:pt>
                <c:pt idx="5">
                  <c:v>43695</c:v>
                </c:pt>
                <c:pt idx="6">
                  <c:v>43696</c:v>
                </c:pt>
                <c:pt idx="7">
                  <c:v>43697</c:v>
                </c:pt>
                <c:pt idx="8">
                  <c:v>43698</c:v>
                </c:pt>
                <c:pt idx="9">
                  <c:v>43699</c:v>
                </c:pt>
                <c:pt idx="10">
                  <c:v>43700</c:v>
                </c:pt>
                <c:pt idx="11">
                  <c:v>43701</c:v>
                </c:pt>
                <c:pt idx="12">
                  <c:v>43702</c:v>
                </c:pt>
                <c:pt idx="13">
                  <c:v>43703</c:v>
                </c:pt>
                <c:pt idx="14">
                  <c:v>43704</c:v>
                </c:pt>
                <c:pt idx="15">
                  <c:v>43705</c:v>
                </c:pt>
                <c:pt idx="16">
                  <c:v>43706</c:v>
                </c:pt>
                <c:pt idx="17">
                  <c:v>43707</c:v>
                </c:pt>
                <c:pt idx="18">
                  <c:v>43708</c:v>
                </c:pt>
                <c:pt idx="19">
                  <c:v>43709</c:v>
                </c:pt>
                <c:pt idx="20">
                  <c:v>43710</c:v>
                </c:pt>
                <c:pt idx="21">
                  <c:v>43711</c:v>
                </c:pt>
                <c:pt idx="22">
                  <c:v>43712</c:v>
                </c:pt>
                <c:pt idx="23">
                  <c:v>43713</c:v>
                </c:pt>
                <c:pt idx="24">
                  <c:v>43714</c:v>
                </c:pt>
                <c:pt idx="25">
                  <c:v>43715</c:v>
                </c:pt>
                <c:pt idx="26">
                  <c:v>43716</c:v>
                </c:pt>
                <c:pt idx="27">
                  <c:v>43717</c:v>
                </c:pt>
                <c:pt idx="28">
                  <c:v>43718</c:v>
                </c:pt>
                <c:pt idx="29">
                  <c:v>43719</c:v>
                </c:pt>
                <c:pt idx="30">
                  <c:v>43720</c:v>
                </c:pt>
                <c:pt idx="31">
                  <c:v>43721</c:v>
                </c:pt>
                <c:pt idx="32">
                  <c:v>43722</c:v>
                </c:pt>
                <c:pt idx="33">
                  <c:v>43723</c:v>
                </c:pt>
                <c:pt idx="34">
                  <c:v>43724</c:v>
                </c:pt>
                <c:pt idx="35">
                  <c:v>43725</c:v>
                </c:pt>
                <c:pt idx="36">
                  <c:v>43726</c:v>
                </c:pt>
                <c:pt idx="37">
                  <c:v>43727</c:v>
                </c:pt>
                <c:pt idx="38">
                  <c:v>43728</c:v>
                </c:pt>
                <c:pt idx="39">
                  <c:v>43729</c:v>
                </c:pt>
                <c:pt idx="40">
                  <c:v>43730</c:v>
                </c:pt>
                <c:pt idx="41">
                  <c:v>43731</c:v>
                </c:pt>
                <c:pt idx="42">
                  <c:v>43732</c:v>
                </c:pt>
                <c:pt idx="43">
                  <c:v>43733</c:v>
                </c:pt>
                <c:pt idx="44">
                  <c:v>43734</c:v>
                </c:pt>
                <c:pt idx="45">
                  <c:v>43735</c:v>
                </c:pt>
                <c:pt idx="46">
                  <c:v>43736</c:v>
                </c:pt>
                <c:pt idx="47">
                  <c:v>43737</c:v>
                </c:pt>
                <c:pt idx="48">
                  <c:v>43738</c:v>
                </c:pt>
                <c:pt idx="49">
                  <c:v>43739</c:v>
                </c:pt>
                <c:pt idx="50">
                  <c:v>43740</c:v>
                </c:pt>
                <c:pt idx="51">
                  <c:v>43741</c:v>
                </c:pt>
                <c:pt idx="52">
                  <c:v>43742</c:v>
                </c:pt>
                <c:pt idx="53">
                  <c:v>43743</c:v>
                </c:pt>
                <c:pt idx="54">
                  <c:v>43744</c:v>
                </c:pt>
                <c:pt idx="55">
                  <c:v>43745</c:v>
                </c:pt>
                <c:pt idx="56">
                  <c:v>43746</c:v>
                </c:pt>
                <c:pt idx="57">
                  <c:v>43747</c:v>
                </c:pt>
                <c:pt idx="58">
                  <c:v>43748</c:v>
                </c:pt>
                <c:pt idx="59">
                  <c:v>43749</c:v>
                </c:pt>
                <c:pt idx="60">
                  <c:v>43750</c:v>
                </c:pt>
                <c:pt idx="61">
                  <c:v>43751</c:v>
                </c:pt>
                <c:pt idx="62">
                  <c:v>43752</c:v>
                </c:pt>
                <c:pt idx="63">
                  <c:v>43753</c:v>
                </c:pt>
                <c:pt idx="64">
                  <c:v>43754</c:v>
                </c:pt>
                <c:pt idx="65">
                  <c:v>43755</c:v>
                </c:pt>
                <c:pt idx="66">
                  <c:v>43756</c:v>
                </c:pt>
                <c:pt idx="67">
                  <c:v>43757</c:v>
                </c:pt>
                <c:pt idx="68">
                  <c:v>43758</c:v>
                </c:pt>
                <c:pt idx="69">
                  <c:v>43759</c:v>
                </c:pt>
                <c:pt idx="70">
                  <c:v>43760</c:v>
                </c:pt>
                <c:pt idx="71">
                  <c:v>43761</c:v>
                </c:pt>
                <c:pt idx="72">
                  <c:v>43762</c:v>
                </c:pt>
                <c:pt idx="73">
                  <c:v>43763</c:v>
                </c:pt>
                <c:pt idx="74">
                  <c:v>43764</c:v>
                </c:pt>
                <c:pt idx="75">
                  <c:v>43765</c:v>
                </c:pt>
                <c:pt idx="76">
                  <c:v>43766</c:v>
                </c:pt>
                <c:pt idx="77">
                  <c:v>43767</c:v>
                </c:pt>
                <c:pt idx="78">
                  <c:v>43768</c:v>
                </c:pt>
                <c:pt idx="79">
                  <c:v>43769</c:v>
                </c:pt>
                <c:pt idx="80">
                  <c:v>43770</c:v>
                </c:pt>
                <c:pt idx="81">
                  <c:v>43771</c:v>
                </c:pt>
                <c:pt idx="82">
                  <c:v>43772</c:v>
                </c:pt>
                <c:pt idx="83">
                  <c:v>43773</c:v>
                </c:pt>
                <c:pt idx="84">
                  <c:v>43774</c:v>
                </c:pt>
                <c:pt idx="85">
                  <c:v>43775</c:v>
                </c:pt>
                <c:pt idx="86">
                  <c:v>43776</c:v>
                </c:pt>
                <c:pt idx="87">
                  <c:v>43777</c:v>
                </c:pt>
                <c:pt idx="88">
                  <c:v>43778</c:v>
                </c:pt>
                <c:pt idx="89">
                  <c:v>43779</c:v>
                </c:pt>
                <c:pt idx="90">
                  <c:v>43780</c:v>
                </c:pt>
              </c:numCache>
            </c:numRef>
          </c:cat>
          <c:val>
            <c:numRef>
              <c:f>Sheet1!$L$2:$L$92</c:f>
              <c:numCache>
                <c:formatCode>0.0</c:formatCode>
                <c:ptCount val="91"/>
                <c:pt idx="0">
                  <c:v>79.359520000000003</c:v>
                </c:pt>
                <c:pt idx="1">
                  <c:v>78.772720000000007</c:v>
                </c:pt>
                <c:pt idx="2">
                  <c:v>76.837325000000007</c:v>
                </c:pt>
                <c:pt idx="3">
                  <c:v>76.995720000000006</c:v>
                </c:pt>
                <c:pt idx="4">
                  <c:v>78.331800000000001</c:v>
                </c:pt>
                <c:pt idx="5">
                  <c:v>78.867159999999998</c:v>
                </c:pt>
                <c:pt idx="6">
                  <c:v>78.396025000000009</c:v>
                </c:pt>
                <c:pt idx="7">
                  <c:v>78.527519999999996</c:v>
                </c:pt>
                <c:pt idx="8">
                  <c:v>79.05799500000002</c:v>
                </c:pt>
                <c:pt idx="9">
                  <c:v>79.194880000000012</c:v>
                </c:pt>
                <c:pt idx="10">
                  <c:v>79.369919999999993</c:v>
                </c:pt>
                <c:pt idx="11">
                  <c:v>80.461930000000009</c:v>
                </c:pt>
                <c:pt idx="12">
                  <c:v>80.727789999999999</c:v>
                </c:pt>
                <c:pt idx="13">
                  <c:v>80.125225000000015</c:v>
                </c:pt>
                <c:pt idx="14">
                  <c:v>79.155100000000004</c:v>
                </c:pt>
                <c:pt idx="15">
                  <c:v>79.404250000000005</c:v>
                </c:pt>
                <c:pt idx="16">
                  <c:v>79.183120000000002</c:v>
                </c:pt>
                <c:pt idx="17">
                  <c:v>79.53655000000002</c:v>
                </c:pt>
                <c:pt idx="18">
                  <c:v>79.524549999999991</c:v>
                </c:pt>
                <c:pt idx="19">
                  <c:v>78.969549999999998</c:v>
                </c:pt>
                <c:pt idx="20">
                  <c:v>79.383019999999988</c:v>
                </c:pt>
                <c:pt idx="21">
                  <c:v>79.31344</c:v>
                </c:pt>
                <c:pt idx="22">
                  <c:v>79.570425</c:v>
                </c:pt>
                <c:pt idx="23">
                  <c:v>81.730239999999981</c:v>
                </c:pt>
                <c:pt idx="24">
                  <c:v>81.342670000000012</c:v>
                </c:pt>
                <c:pt idx="25">
                  <c:v>78.175444999999996</c:v>
                </c:pt>
                <c:pt idx="26">
                  <c:v>77.674134999999993</c:v>
                </c:pt>
                <c:pt idx="27">
                  <c:v>79.993480000000005</c:v>
                </c:pt>
                <c:pt idx="28">
                  <c:v>79.359699999999989</c:v>
                </c:pt>
                <c:pt idx="29">
                  <c:v>78.419170000000022</c:v>
                </c:pt>
                <c:pt idx="30">
                  <c:v>78.909924999999987</c:v>
                </c:pt>
                <c:pt idx="31">
                  <c:v>78.640555000000006</c:v>
                </c:pt>
                <c:pt idx="32">
                  <c:v>78.974050000000005</c:v>
                </c:pt>
                <c:pt idx="33">
                  <c:v>78.762949999999989</c:v>
                </c:pt>
                <c:pt idx="34">
                  <c:v>79.495839999999987</c:v>
                </c:pt>
                <c:pt idx="35">
                  <c:v>78.317610000000002</c:v>
                </c:pt>
                <c:pt idx="36">
                  <c:v>76.732480000000024</c:v>
                </c:pt>
                <c:pt idx="37">
                  <c:v>75.388530000000017</c:v>
                </c:pt>
                <c:pt idx="38">
                  <c:v>73.927204999999987</c:v>
                </c:pt>
                <c:pt idx="39">
                  <c:v>75.026229999999998</c:v>
                </c:pt>
                <c:pt idx="40">
                  <c:v>74.361799999999988</c:v>
                </c:pt>
                <c:pt idx="41">
                  <c:v>73.452214999999995</c:v>
                </c:pt>
                <c:pt idx="42">
                  <c:v>73.469684999999998</c:v>
                </c:pt>
                <c:pt idx="43">
                  <c:v>73.849679999999992</c:v>
                </c:pt>
                <c:pt idx="44">
                  <c:v>74.778964999999999</c:v>
                </c:pt>
                <c:pt idx="45">
                  <c:v>75.312769999999986</c:v>
                </c:pt>
                <c:pt idx="46">
                  <c:v>77.138385</c:v>
                </c:pt>
                <c:pt idx="47">
                  <c:v>76.716700000000003</c:v>
                </c:pt>
                <c:pt idx="48">
                  <c:v>77.208475000000007</c:v>
                </c:pt>
                <c:pt idx="49">
                  <c:v>76.919454999999999</c:v>
                </c:pt>
                <c:pt idx="50">
                  <c:v>76.176474999999996</c:v>
                </c:pt>
                <c:pt idx="51">
                  <c:v>75.506299999999996</c:v>
                </c:pt>
                <c:pt idx="52">
                  <c:v>75.831519999999998</c:v>
                </c:pt>
                <c:pt idx="53">
                  <c:v>75.755340000000004</c:v>
                </c:pt>
                <c:pt idx="54">
                  <c:v>75.605350000000001</c:v>
                </c:pt>
                <c:pt idx="55">
                  <c:v>77.897755000000004</c:v>
                </c:pt>
                <c:pt idx="56">
                  <c:v>76.941519999999997</c:v>
                </c:pt>
                <c:pt idx="57">
                  <c:v>74.814525000000003</c:v>
                </c:pt>
                <c:pt idx="58">
                  <c:v>76.31232</c:v>
                </c:pt>
                <c:pt idx="59">
                  <c:v>75.266000000000005</c:v>
                </c:pt>
                <c:pt idx="60">
                  <c:v>73.138549999999995</c:v>
                </c:pt>
                <c:pt idx="61">
                  <c:v>74.089055000000002</c:v>
                </c:pt>
                <c:pt idx="62">
                  <c:v>75.676689999999994</c:v>
                </c:pt>
                <c:pt idx="63">
                  <c:v>74.865499999999997</c:v>
                </c:pt>
                <c:pt idx="64">
                  <c:v>76.891459999999995</c:v>
                </c:pt>
                <c:pt idx="65">
                  <c:v>75.656989999999993</c:v>
                </c:pt>
                <c:pt idx="66">
                  <c:v>74.101469999999992</c:v>
                </c:pt>
                <c:pt idx="67">
                  <c:v>77.071849999999998</c:v>
                </c:pt>
                <c:pt idx="68">
                  <c:v>77.689549999999983</c:v>
                </c:pt>
                <c:pt idx="69">
                  <c:v>78.277139999999974</c:v>
                </c:pt>
                <c:pt idx="70">
                  <c:v>77.795264999999986</c:v>
                </c:pt>
                <c:pt idx="71">
                  <c:v>74.360784999999993</c:v>
                </c:pt>
                <c:pt idx="72">
                  <c:v>76.818939999999984</c:v>
                </c:pt>
                <c:pt idx="73">
                  <c:v>77.096869999999996</c:v>
                </c:pt>
                <c:pt idx="74">
                  <c:v>76.930729999999983</c:v>
                </c:pt>
                <c:pt idx="75">
                  <c:v>76.692099999999996</c:v>
                </c:pt>
                <c:pt idx="76">
                  <c:v>76.89054999999999</c:v>
                </c:pt>
                <c:pt idx="77">
                  <c:v>77.504019999999997</c:v>
                </c:pt>
                <c:pt idx="78">
                  <c:v>77.598880000000008</c:v>
                </c:pt>
                <c:pt idx="79">
                  <c:v>76.450924999999998</c:v>
                </c:pt>
                <c:pt idx="80">
                  <c:v>73.350575000000006</c:v>
                </c:pt>
                <c:pt idx="81">
                  <c:v>74.415999999999997</c:v>
                </c:pt>
                <c:pt idx="82">
                  <c:v>71.134824999999992</c:v>
                </c:pt>
                <c:pt idx="83">
                  <c:v>74.212225000000004</c:v>
                </c:pt>
                <c:pt idx="84">
                  <c:v>76.066545000000005</c:v>
                </c:pt>
                <c:pt idx="85">
                  <c:v>74.899889999999999</c:v>
                </c:pt>
                <c:pt idx="86">
                  <c:v>75.776980000000009</c:v>
                </c:pt>
                <c:pt idx="87">
                  <c:v>73.81098999999999</c:v>
                </c:pt>
                <c:pt idx="88">
                  <c:v>67.863124999999997</c:v>
                </c:pt>
                <c:pt idx="89">
                  <c:v>66.268100000000018</c:v>
                </c:pt>
                <c:pt idx="90">
                  <c:v>68.083699999999993</c:v>
                </c:pt>
              </c:numCache>
            </c:numRef>
          </c:val>
          <c:smooth val="0"/>
          <c:extLst>
            <c:ext xmlns:c16="http://schemas.microsoft.com/office/drawing/2014/chart" uri="{C3380CC4-5D6E-409C-BE32-E72D297353CC}">
              <c16:uniqueId val="{00000000-70E1-5A44-98AB-4C4397168CB0}"/>
            </c:ext>
          </c:extLst>
        </c:ser>
        <c:ser>
          <c:idx val="2"/>
          <c:order val="1"/>
          <c:tx>
            <c:strRef>
              <c:f>Sheet1!$M$1</c:f>
              <c:strCache>
                <c:ptCount val="1"/>
                <c:pt idx="0">
                  <c:v>THI min</c:v>
                </c:pt>
              </c:strCache>
            </c:strRef>
          </c:tx>
          <c:spPr>
            <a:ln w="28575" cap="rnd">
              <a:solidFill>
                <a:schemeClr val="tx1"/>
              </a:solidFill>
              <a:round/>
            </a:ln>
            <a:effectLst/>
          </c:spPr>
          <c:marker>
            <c:symbol val="square"/>
            <c:size val="6"/>
            <c:spPr>
              <a:solidFill>
                <a:schemeClr val="bg1"/>
              </a:solidFill>
              <a:ln w="9525">
                <a:solidFill>
                  <a:schemeClr val="tx1"/>
                </a:solidFill>
              </a:ln>
              <a:effectLst/>
            </c:spPr>
          </c:marker>
          <c:cat>
            <c:numRef>
              <c:f>Sheet1!$B$2:$B$92</c:f>
              <c:numCache>
                <c:formatCode>d\-mmm\-yy</c:formatCode>
                <c:ptCount val="91"/>
                <c:pt idx="0">
                  <c:v>43690</c:v>
                </c:pt>
                <c:pt idx="1">
                  <c:v>43691</c:v>
                </c:pt>
                <c:pt idx="2">
                  <c:v>43692</c:v>
                </c:pt>
                <c:pt idx="3">
                  <c:v>43693</c:v>
                </c:pt>
                <c:pt idx="4">
                  <c:v>43694</c:v>
                </c:pt>
                <c:pt idx="5">
                  <c:v>43695</c:v>
                </c:pt>
                <c:pt idx="6">
                  <c:v>43696</c:v>
                </c:pt>
                <c:pt idx="7">
                  <c:v>43697</c:v>
                </c:pt>
                <c:pt idx="8">
                  <c:v>43698</c:v>
                </c:pt>
                <c:pt idx="9">
                  <c:v>43699</c:v>
                </c:pt>
                <c:pt idx="10">
                  <c:v>43700</c:v>
                </c:pt>
                <c:pt idx="11">
                  <c:v>43701</c:v>
                </c:pt>
                <c:pt idx="12">
                  <c:v>43702</c:v>
                </c:pt>
                <c:pt idx="13">
                  <c:v>43703</c:v>
                </c:pt>
                <c:pt idx="14">
                  <c:v>43704</c:v>
                </c:pt>
                <c:pt idx="15">
                  <c:v>43705</c:v>
                </c:pt>
                <c:pt idx="16">
                  <c:v>43706</c:v>
                </c:pt>
                <c:pt idx="17">
                  <c:v>43707</c:v>
                </c:pt>
                <c:pt idx="18">
                  <c:v>43708</c:v>
                </c:pt>
                <c:pt idx="19">
                  <c:v>43709</c:v>
                </c:pt>
                <c:pt idx="20">
                  <c:v>43710</c:v>
                </c:pt>
                <c:pt idx="21">
                  <c:v>43711</c:v>
                </c:pt>
                <c:pt idx="22">
                  <c:v>43712</c:v>
                </c:pt>
                <c:pt idx="23">
                  <c:v>43713</c:v>
                </c:pt>
                <c:pt idx="24">
                  <c:v>43714</c:v>
                </c:pt>
                <c:pt idx="25">
                  <c:v>43715</c:v>
                </c:pt>
                <c:pt idx="26">
                  <c:v>43716</c:v>
                </c:pt>
                <c:pt idx="27">
                  <c:v>43717</c:v>
                </c:pt>
                <c:pt idx="28">
                  <c:v>43718</c:v>
                </c:pt>
                <c:pt idx="29">
                  <c:v>43719</c:v>
                </c:pt>
                <c:pt idx="30">
                  <c:v>43720</c:v>
                </c:pt>
                <c:pt idx="31">
                  <c:v>43721</c:v>
                </c:pt>
                <c:pt idx="32">
                  <c:v>43722</c:v>
                </c:pt>
                <c:pt idx="33">
                  <c:v>43723</c:v>
                </c:pt>
                <c:pt idx="34">
                  <c:v>43724</c:v>
                </c:pt>
                <c:pt idx="35">
                  <c:v>43725</c:v>
                </c:pt>
                <c:pt idx="36">
                  <c:v>43726</c:v>
                </c:pt>
                <c:pt idx="37">
                  <c:v>43727</c:v>
                </c:pt>
                <c:pt idx="38">
                  <c:v>43728</c:v>
                </c:pt>
                <c:pt idx="39">
                  <c:v>43729</c:v>
                </c:pt>
                <c:pt idx="40">
                  <c:v>43730</c:v>
                </c:pt>
                <c:pt idx="41">
                  <c:v>43731</c:v>
                </c:pt>
                <c:pt idx="42">
                  <c:v>43732</c:v>
                </c:pt>
                <c:pt idx="43">
                  <c:v>43733</c:v>
                </c:pt>
                <c:pt idx="44">
                  <c:v>43734</c:v>
                </c:pt>
                <c:pt idx="45">
                  <c:v>43735</c:v>
                </c:pt>
                <c:pt idx="46">
                  <c:v>43736</c:v>
                </c:pt>
                <c:pt idx="47">
                  <c:v>43737</c:v>
                </c:pt>
                <c:pt idx="48">
                  <c:v>43738</c:v>
                </c:pt>
                <c:pt idx="49">
                  <c:v>43739</c:v>
                </c:pt>
                <c:pt idx="50">
                  <c:v>43740</c:v>
                </c:pt>
                <c:pt idx="51">
                  <c:v>43741</c:v>
                </c:pt>
                <c:pt idx="52">
                  <c:v>43742</c:v>
                </c:pt>
                <c:pt idx="53">
                  <c:v>43743</c:v>
                </c:pt>
                <c:pt idx="54">
                  <c:v>43744</c:v>
                </c:pt>
                <c:pt idx="55">
                  <c:v>43745</c:v>
                </c:pt>
                <c:pt idx="56">
                  <c:v>43746</c:v>
                </c:pt>
                <c:pt idx="57">
                  <c:v>43747</c:v>
                </c:pt>
                <c:pt idx="58">
                  <c:v>43748</c:v>
                </c:pt>
                <c:pt idx="59">
                  <c:v>43749</c:v>
                </c:pt>
                <c:pt idx="60">
                  <c:v>43750</c:v>
                </c:pt>
                <c:pt idx="61">
                  <c:v>43751</c:v>
                </c:pt>
                <c:pt idx="62">
                  <c:v>43752</c:v>
                </c:pt>
                <c:pt idx="63">
                  <c:v>43753</c:v>
                </c:pt>
                <c:pt idx="64">
                  <c:v>43754</c:v>
                </c:pt>
                <c:pt idx="65">
                  <c:v>43755</c:v>
                </c:pt>
                <c:pt idx="66">
                  <c:v>43756</c:v>
                </c:pt>
                <c:pt idx="67">
                  <c:v>43757</c:v>
                </c:pt>
                <c:pt idx="68">
                  <c:v>43758</c:v>
                </c:pt>
                <c:pt idx="69">
                  <c:v>43759</c:v>
                </c:pt>
                <c:pt idx="70">
                  <c:v>43760</c:v>
                </c:pt>
                <c:pt idx="71">
                  <c:v>43761</c:v>
                </c:pt>
                <c:pt idx="72">
                  <c:v>43762</c:v>
                </c:pt>
                <c:pt idx="73">
                  <c:v>43763</c:v>
                </c:pt>
                <c:pt idx="74">
                  <c:v>43764</c:v>
                </c:pt>
                <c:pt idx="75">
                  <c:v>43765</c:v>
                </c:pt>
                <c:pt idx="76">
                  <c:v>43766</c:v>
                </c:pt>
                <c:pt idx="77">
                  <c:v>43767</c:v>
                </c:pt>
                <c:pt idx="78">
                  <c:v>43768</c:v>
                </c:pt>
                <c:pt idx="79">
                  <c:v>43769</c:v>
                </c:pt>
                <c:pt idx="80">
                  <c:v>43770</c:v>
                </c:pt>
                <c:pt idx="81">
                  <c:v>43771</c:v>
                </c:pt>
                <c:pt idx="82">
                  <c:v>43772</c:v>
                </c:pt>
                <c:pt idx="83">
                  <c:v>43773</c:v>
                </c:pt>
                <c:pt idx="84">
                  <c:v>43774</c:v>
                </c:pt>
                <c:pt idx="85">
                  <c:v>43775</c:v>
                </c:pt>
                <c:pt idx="86">
                  <c:v>43776</c:v>
                </c:pt>
                <c:pt idx="87">
                  <c:v>43777</c:v>
                </c:pt>
                <c:pt idx="88">
                  <c:v>43778</c:v>
                </c:pt>
                <c:pt idx="89">
                  <c:v>43779</c:v>
                </c:pt>
                <c:pt idx="90">
                  <c:v>43780</c:v>
                </c:pt>
              </c:numCache>
            </c:numRef>
          </c:cat>
          <c:val>
            <c:numRef>
              <c:f>Sheet1!$M$2:$M$92</c:f>
              <c:numCache>
                <c:formatCode>0.0</c:formatCode>
                <c:ptCount val="91"/>
                <c:pt idx="0">
                  <c:v>76.034319999999994</c:v>
                </c:pt>
                <c:pt idx="1">
                  <c:v>75.036760000000001</c:v>
                </c:pt>
                <c:pt idx="2">
                  <c:v>73.85175000000001</c:v>
                </c:pt>
                <c:pt idx="3">
                  <c:v>73.200400000000002</c:v>
                </c:pt>
                <c:pt idx="4">
                  <c:v>72.29464999999999</c:v>
                </c:pt>
                <c:pt idx="5">
                  <c:v>70.433799999999991</c:v>
                </c:pt>
                <c:pt idx="6">
                  <c:v>72.092799999999997</c:v>
                </c:pt>
                <c:pt idx="7">
                  <c:v>72.195740000000001</c:v>
                </c:pt>
                <c:pt idx="8">
                  <c:v>71.50685</c:v>
                </c:pt>
                <c:pt idx="9">
                  <c:v>71.762079999999997</c:v>
                </c:pt>
                <c:pt idx="10">
                  <c:v>73.140139999999988</c:v>
                </c:pt>
                <c:pt idx="11">
                  <c:v>72.785409999999999</c:v>
                </c:pt>
                <c:pt idx="12">
                  <c:v>71.987710000000007</c:v>
                </c:pt>
                <c:pt idx="13">
                  <c:v>74.460039999999992</c:v>
                </c:pt>
                <c:pt idx="14">
                  <c:v>71.664419999999993</c:v>
                </c:pt>
                <c:pt idx="15">
                  <c:v>73.696450000000013</c:v>
                </c:pt>
                <c:pt idx="16">
                  <c:v>72.570399999999992</c:v>
                </c:pt>
                <c:pt idx="17">
                  <c:v>74.131149999999991</c:v>
                </c:pt>
                <c:pt idx="18">
                  <c:v>73.432349999999985</c:v>
                </c:pt>
                <c:pt idx="19">
                  <c:v>73.535799999999995</c:v>
                </c:pt>
                <c:pt idx="20">
                  <c:v>74.704310000000007</c:v>
                </c:pt>
                <c:pt idx="21">
                  <c:v>73.148320000000012</c:v>
                </c:pt>
                <c:pt idx="22">
                  <c:v>73.019475</c:v>
                </c:pt>
                <c:pt idx="23">
                  <c:v>74.899360000000001</c:v>
                </c:pt>
                <c:pt idx="24">
                  <c:v>74.706299999999999</c:v>
                </c:pt>
                <c:pt idx="25">
                  <c:v>70.86063</c:v>
                </c:pt>
                <c:pt idx="26">
                  <c:v>66.569934999999987</c:v>
                </c:pt>
                <c:pt idx="27">
                  <c:v>72.175764999999998</c:v>
                </c:pt>
                <c:pt idx="28">
                  <c:v>72.248589999999993</c:v>
                </c:pt>
                <c:pt idx="29">
                  <c:v>71.439909999999998</c:v>
                </c:pt>
                <c:pt idx="30">
                  <c:v>71.889205000000004</c:v>
                </c:pt>
                <c:pt idx="31">
                  <c:v>74.536585000000002</c:v>
                </c:pt>
                <c:pt idx="32">
                  <c:v>73.61584999999998</c:v>
                </c:pt>
                <c:pt idx="33">
                  <c:v>73.85875999999999</c:v>
                </c:pt>
                <c:pt idx="34">
                  <c:v>71.324320000000014</c:v>
                </c:pt>
                <c:pt idx="35">
                  <c:v>68.604289999999992</c:v>
                </c:pt>
                <c:pt idx="36">
                  <c:v>67.01967999999998</c:v>
                </c:pt>
                <c:pt idx="37">
                  <c:v>67.761229999999998</c:v>
                </c:pt>
                <c:pt idx="38">
                  <c:v>68.470074999999994</c:v>
                </c:pt>
                <c:pt idx="39">
                  <c:v>66.517510000000001</c:v>
                </c:pt>
                <c:pt idx="40">
                  <c:v>65.742559999999997</c:v>
                </c:pt>
                <c:pt idx="41">
                  <c:v>64.000945000000002</c:v>
                </c:pt>
                <c:pt idx="42">
                  <c:v>62.446114999999999</c:v>
                </c:pt>
                <c:pt idx="43">
                  <c:v>62.131680000000003</c:v>
                </c:pt>
                <c:pt idx="44">
                  <c:v>63.581195000000001</c:v>
                </c:pt>
                <c:pt idx="45">
                  <c:v>64.254260000000002</c:v>
                </c:pt>
                <c:pt idx="46">
                  <c:v>67.425065000000004</c:v>
                </c:pt>
                <c:pt idx="47">
                  <c:v>68.866899999999987</c:v>
                </c:pt>
                <c:pt idx="48">
                  <c:v>69.937015000000002</c:v>
                </c:pt>
                <c:pt idx="49">
                  <c:v>69.825765000000004</c:v>
                </c:pt>
                <c:pt idx="50">
                  <c:v>68.039074999999997</c:v>
                </c:pt>
                <c:pt idx="51">
                  <c:v>66.357100000000003</c:v>
                </c:pt>
                <c:pt idx="52">
                  <c:v>64.058824999999999</c:v>
                </c:pt>
                <c:pt idx="53">
                  <c:v>67.470759999999999</c:v>
                </c:pt>
                <c:pt idx="54">
                  <c:v>68.6785</c:v>
                </c:pt>
                <c:pt idx="55">
                  <c:v>72.31747</c:v>
                </c:pt>
                <c:pt idx="56">
                  <c:v>69.590939999999989</c:v>
                </c:pt>
                <c:pt idx="57">
                  <c:v>70.457724999999996</c:v>
                </c:pt>
                <c:pt idx="58">
                  <c:v>69.454430000000002</c:v>
                </c:pt>
                <c:pt idx="59">
                  <c:v>66.864399999999989</c:v>
                </c:pt>
                <c:pt idx="60">
                  <c:v>66.004395000000002</c:v>
                </c:pt>
                <c:pt idx="61">
                  <c:v>63.457365000000003</c:v>
                </c:pt>
                <c:pt idx="62">
                  <c:v>65.761569999999992</c:v>
                </c:pt>
                <c:pt idx="63">
                  <c:v>65.760800000000003</c:v>
                </c:pt>
                <c:pt idx="64">
                  <c:v>68.025890000000004</c:v>
                </c:pt>
                <c:pt idx="65">
                  <c:v>68.392980000000009</c:v>
                </c:pt>
                <c:pt idx="66">
                  <c:v>68.398470000000003</c:v>
                </c:pt>
                <c:pt idx="67">
                  <c:v>71.199975000000009</c:v>
                </c:pt>
                <c:pt idx="68">
                  <c:v>71.569825000000009</c:v>
                </c:pt>
                <c:pt idx="69">
                  <c:v>70.468899999999991</c:v>
                </c:pt>
                <c:pt idx="70">
                  <c:v>69.894069999999999</c:v>
                </c:pt>
                <c:pt idx="71">
                  <c:v>68.710179999999994</c:v>
                </c:pt>
                <c:pt idx="72">
                  <c:v>68.905195000000006</c:v>
                </c:pt>
                <c:pt idx="73">
                  <c:v>71.198900000000009</c:v>
                </c:pt>
                <c:pt idx="74">
                  <c:v>70.931229999999985</c:v>
                </c:pt>
                <c:pt idx="75">
                  <c:v>69.982600000000005</c:v>
                </c:pt>
                <c:pt idx="76">
                  <c:v>68.999799999999993</c:v>
                </c:pt>
                <c:pt idx="77">
                  <c:v>69.424319999999994</c:v>
                </c:pt>
                <c:pt idx="78">
                  <c:v>69.928960000000004</c:v>
                </c:pt>
                <c:pt idx="79">
                  <c:v>68.248474999999999</c:v>
                </c:pt>
                <c:pt idx="80">
                  <c:v>67.419454999999999</c:v>
                </c:pt>
                <c:pt idx="81">
                  <c:v>65.770240000000001</c:v>
                </c:pt>
                <c:pt idx="82">
                  <c:v>64.731045000000009</c:v>
                </c:pt>
                <c:pt idx="83">
                  <c:v>66.844699999999989</c:v>
                </c:pt>
                <c:pt idx="84">
                  <c:v>66.457644999999999</c:v>
                </c:pt>
                <c:pt idx="85">
                  <c:v>68.617085000000003</c:v>
                </c:pt>
                <c:pt idx="86">
                  <c:v>68.512969999999996</c:v>
                </c:pt>
                <c:pt idx="87">
                  <c:v>64.904040000000023</c:v>
                </c:pt>
                <c:pt idx="88">
                  <c:v>60.339624999999998</c:v>
                </c:pt>
                <c:pt idx="89">
                  <c:v>57.563899999999997</c:v>
                </c:pt>
                <c:pt idx="90">
                  <c:v>57.252399999999994</c:v>
                </c:pt>
              </c:numCache>
            </c:numRef>
          </c:val>
          <c:smooth val="0"/>
          <c:extLst>
            <c:ext xmlns:c16="http://schemas.microsoft.com/office/drawing/2014/chart" uri="{C3380CC4-5D6E-409C-BE32-E72D297353CC}">
              <c16:uniqueId val="{00000001-70E1-5A44-98AB-4C4397168CB0}"/>
            </c:ext>
          </c:extLst>
        </c:ser>
        <c:ser>
          <c:idx val="3"/>
          <c:order val="2"/>
          <c:tx>
            <c:strRef>
              <c:f>Sheet1!$N$1</c:f>
              <c:strCache>
                <c:ptCount val="1"/>
                <c:pt idx="0">
                  <c:v>THI max</c:v>
                </c:pt>
              </c:strCache>
            </c:strRef>
          </c:tx>
          <c:spPr>
            <a:ln w="28575" cap="rnd">
              <a:solidFill>
                <a:srgbClr val="00B050"/>
              </a:solidFill>
              <a:round/>
            </a:ln>
            <a:effectLst/>
          </c:spPr>
          <c:marker>
            <c:symbol val="triangle"/>
            <c:size val="6"/>
            <c:spPr>
              <a:solidFill>
                <a:schemeClr val="bg1"/>
              </a:solidFill>
              <a:ln w="9525">
                <a:solidFill>
                  <a:srgbClr val="00B050"/>
                </a:solidFill>
              </a:ln>
              <a:effectLst/>
            </c:spPr>
          </c:marker>
          <c:cat>
            <c:numRef>
              <c:f>Sheet1!$B$2:$B$92</c:f>
              <c:numCache>
                <c:formatCode>d\-mmm\-yy</c:formatCode>
                <c:ptCount val="91"/>
                <c:pt idx="0">
                  <c:v>43690</c:v>
                </c:pt>
                <c:pt idx="1">
                  <c:v>43691</c:v>
                </c:pt>
                <c:pt idx="2">
                  <c:v>43692</c:v>
                </c:pt>
                <c:pt idx="3">
                  <c:v>43693</c:v>
                </c:pt>
                <c:pt idx="4">
                  <c:v>43694</c:v>
                </c:pt>
                <c:pt idx="5">
                  <c:v>43695</c:v>
                </c:pt>
                <c:pt idx="6">
                  <c:v>43696</c:v>
                </c:pt>
                <c:pt idx="7">
                  <c:v>43697</c:v>
                </c:pt>
                <c:pt idx="8">
                  <c:v>43698</c:v>
                </c:pt>
                <c:pt idx="9">
                  <c:v>43699</c:v>
                </c:pt>
                <c:pt idx="10">
                  <c:v>43700</c:v>
                </c:pt>
                <c:pt idx="11">
                  <c:v>43701</c:v>
                </c:pt>
                <c:pt idx="12">
                  <c:v>43702</c:v>
                </c:pt>
                <c:pt idx="13">
                  <c:v>43703</c:v>
                </c:pt>
                <c:pt idx="14">
                  <c:v>43704</c:v>
                </c:pt>
                <c:pt idx="15">
                  <c:v>43705</c:v>
                </c:pt>
                <c:pt idx="16">
                  <c:v>43706</c:v>
                </c:pt>
                <c:pt idx="17">
                  <c:v>43707</c:v>
                </c:pt>
                <c:pt idx="18">
                  <c:v>43708</c:v>
                </c:pt>
                <c:pt idx="19">
                  <c:v>43709</c:v>
                </c:pt>
                <c:pt idx="20">
                  <c:v>43710</c:v>
                </c:pt>
                <c:pt idx="21">
                  <c:v>43711</c:v>
                </c:pt>
                <c:pt idx="22">
                  <c:v>43712</c:v>
                </c:pt>
                <c:pt idx="23">
                  <c:v>43713</c:v>
                </c:pt>
                <c:pt idx="24">
                  <c:v>43714</c:v>
                </c:pt>
                <c:pt idx="25">
                  <c:v>43715</c:v>
                </c:pt>
                <c:pt idx="26">
                  <c:v>43716</c:v>
                </c:pt>
                <c:pt idx="27">
                  <c:v>43717</c:v>
                </c:pt>
                <c:pt idx="28">
                  <c:v>43718</c:v>
                </c:pt>
                <c:pt idx="29">
                  <c:v>43719</c:v>
                </c:pt>
                <c:pt idx="30">
                  <c:v>43720</c:v>
                </c:pt>
                <c:pt idx="31">
                  <c:v>43721</c:v>
                </c:pt>
                <c:pt idx="32">
                  <c:v>43722</c:v>
                </c:pt>
                <c:pt idx="33">
                  <c:v>43723</c:v>
                </c:pt>
                <c:pt idx="34">
                  <c:v>43724</c:v>
                </c:pt>
                <c:pt idx="35">
                  <c:v>43725</c:v>
                </c:pt>
                <c:pt idx="36">
                  <c:v>43726</c:v>
                </c:pt>
                <c:pt idx="37">
                  <c:v>43727</c:v>
                </c:pt>
                <c:pt idx="38">
                  <c:v>43728</c:v>
                </c:pt>
                <c:pt idx="39">
                  <c:v>43729</c:v>
                </c:pt>
                <c:pt idx="40">
                  <c:v>43730</c:v>
                </c:pt>
                <c:pt idx="41">
                  <c:v>43731</c:v>
                </c:pt>
                <c:pt idx="42">
                  <c:v>43732</c:v>
                </c:pt>
                <c:pt idx="43">
                  <c:v>43733</c:v>
                </c:pt>
                <c:pt idx="44">
                  <c:v>43734</c:v>
                </c:pt>
                <c:pt idx="45">
                  <c:v>43735</c:v>
                </c:pt>
                <c:pt idx="46">
                  <c:v>43736</c:v>
                </c:pt>
                <c:pt idx="47">
                  <c:v>43737</c:v>
                </c:pt>
                <c:pt idx="48">
                  <c:v>43738</c:v>
                </c:pt>
                <c:pt idx="49">
                  <c:v>43739</c:v>
                </c:pt>
                <c:pt idx="50">
                  <c:v>43740</c:v>
                </c:pt>
                <c:pt idx="51">
                  <c:v>43741</c:v>
                </c:pt>
                <c:pt idx="52">
                  <c:v>43742</c:v>
                </c:pt>
                <c:pt idx="53">
                  <c:v>43743</c:v>
                </c:pt>
                <c:pt idx="54">
                  <c:v>43744</c:v>
                </c:pt>
                <c:pt idx="55">
                  <c:v>43745</c:v>
                </c:pt>
                <c:pt idx="56">
                  <c:v>43746</c:v>
                </c:pt>
                <c:pt idx="57">
                  <c:v>43747</c:v>
                </c:pt>
                <c:pt idx="58">
                  <c:v>43748</c:v>
                </c:pt>
                <c:pt idx="59">
                  <c:v>43749</c:v>
                </c:pt>
                <c:pt idx="60">
                  <c:v>43750</c:v>
                </c:pt>
                <c:pt idx="61">
                  <c:v>43751</c:v>
                </c:pt>
                <c:pt idx="62">
                  <c:v>43752</c:v>
                </c:pt>
                <c:pt idx="63">
                  <c:v>43753</c:v>
                </c:pt>
                <c:pt idx="64">
                  <c:v>43754</c:v>
                </c:pt>
                <c:pt idx="65">
                  <c:v>43755</c:v>
                </c:pt>
                <c:pt idx="66">
                  <c:v>43756</c:v>
                </c:pt>
                <c:pt idx="67">
                  <c:v>43757</c:v>
                </c:pt>
                <c:pt idx="68">
                  <c:v>43758</c:v>
                </c:pt>
                <c:pt idx="69">
                  <c:v>43759</c:v>
                </c:pt>
                <c:pt idx="70">
                  <c:v>43760</c:v>
                </c:pt>
                <c:pt idx="71">
                  <c:v>43761</c:v>
                </c:pt>
                <c:pt idx="72">
                  <c:v>43762</c:v>
                </c:pt>
                <c:pt idx="73">
                  <c:v>43763</c:v>
                </c:pt>
                <c:pt idx="74">
                  <c:v>43764</c:v>
                </c:pt>
                <c:pt idx="75">
                  <c:v>43765</c:v>
                </c:pt>
                <c:pt idx="76">
                  <c:v>43766</c:v>
                </c:pt>
                <c:pt idx="77">
                  <c:v>43767</c:v>
                </c:pt>
                <c:pt idx="78">
                  <c:v>43768</c:v>
                </c:pt>
                <c:pt idx="79">
                  <c:v>43769</c:v>
                </c:pt>
                <c:pt idx="80">
                  <c:v>43770</c:v>
                </c:pt>
                <c:pt idx="81">
                  <c:v>43771</c:v>
                </c:pt>
                <c:pt idx="82">
                  <c:v>43772</c:v>
                </c:pt>
                <c:pt idx="83">
                  <c:v>43773</c:v>
                </c:pt>
                <c:pt idx="84">
                  <c:v>43774</c:v>
                </c:pt>
                <c:pt idx="85">
                  <c:v>43775</c:v>
                </c:pt>
                <c:pt idx="86">
                  <c:v>43776</c:v>
                </c:pt>
                <c:pt idx="87">
                  <c:v>43777</c:v>
                </c:pt>
                <c:pt idx="88">
                  <c:v>43778</c:v>
                </c:pt>
                <c:pt idx="89">
                  <c:v>43779</c:v>
                </c:pt>
                <c:pt idx="90">
                  <c:v>43780</c:v>
                </c:pt>
              </c:numCache>
            </c:numRef>
          </c:cat>
          <c:val>
            <c:numRef>
              <c:f>Sheet1!$N$2:$N$92</c:f>
              <c:numCache>
                <c:formatCode>0.0</c:formatCode>
                <c:ptCount val="91"/>
                <c:pt idx="0">
                  <c:v>89.325339999999997</c:v>
                </c:pt>
                <c:pt idx="1">
                  <c:v>88.200639999999993</c:v>
                </c:pt>
                <c:pt idx="2">
                  <c:v>87.281975000000017</c:v>
                </c:pt>
                <c:pt idx="3">
                  <c:v>85.418080000000003</c:v>
                </c:pt>
                <c:pt idx="4">
                  <c:v>86.745274999999992</c:v>
                </c:pt>
                <c:pt idx="5">
                  <c:v>89.796289999999999</c:v>
                </c:pt>
                <c:pt idx="6">
                  <c:v>89.185824999999994</c:v>
                </c:pt>
                <c:pt idx="7">
                  <c:v>88.163640000000001</c:v>
                </c:pt>
                <c:pt idx="8">
                  <c:v>89.210795000000005</c:v>
                </c:pt>
                <c:pt idx="9">
                  <c:v>90.084159999999997</c:v>
                </c:pt>
                <c:pt idx="10">
                  <c:v>88.672560000000018</c:v>
                </c:pt>
                <c:pt idx="11">
                  <c:v>90.724319999999992</c:v>
                </c:pt>
                <c:pt idx="12">
                  <c:v>90.712615</c:v>
                </c:pt>
                <c:pt idx="13">
                  <c:v>91.681075000000007</c:v>
                </c:pt>
                <c:pt idx="14">
                  <c:v>90.559240000000003</c:v>
                </c:pt>
                <c:pt idx="15">
                  <c:v>88.476249999999993</c:v>
                </c:pt>
                <c:pt idx="16">
                  <c:v>90.830100000000002</c:v>
                </c:pt>
                <c:pt idx="17">
                  <c:v>90.158349999999999</c:v>
                </c:pt>
                <c:pt idx="18">
                  <c:v>89.240875000000003</c:v>
                </c:pt>
                <c:pt idx="19">
                  <c:v>89.496849999999995</c:v>
                </c:pt>
                <c:pt idx="20">
                  <c:v>89.736310000000003</c:v>
                </c:pt>
                <c:pt idx="21">
                  <c:v>87.047199999999989</c:v>
                </c:pt>
                <c:pt idx="22">
                  <c:v>88.103174999999993</c:v>
                </c:pt>
                <c:pt idx="23">
                  <c:v>90.44896</c:v>
                </c:pt>
                <c:pt idx="24">
                  <c:v>90.840339999999998</c:v>
                </c:pt>
                <c:pt idx="25">
                  <c:v>88.59485500000001</c:v>
                </c:pt>
                <c:pt idx="26">
                  <c:v>89.584284999999994</c:v>
                </c:pt>
                <c:pt idx="27">
                  <c:v>92.13646</c:v>
                </c:pt>
                <c:pt idx="28">
                  <c:v>89.213290000000001</c:v>
                </c:pt>
                <c:pt idx="29">
                  <c:v>88.272759999999991</c:v>
                </c:pt>
                <c:pt idx="30">
                  <c:v>88.894750000000002</c:v>
                </c:pt>
                <c:pt idx="31">
                  <c:v>86.356390000000005</c:v>
                </c:pt>
                <c:pt idx="32">
                  <c:v>87.818749999999994</c:v>
                </c:pt>
                <c:pt idx="33">
                  <c:v>90.694600000000008</c:v>
                </c:pt>
                <c:pt idx="34">
                  <c:v>89.792319999999989</c:v>
                </c:pt>
                <c:pt idx="35">
                  <c:v>89.908954999999992</c:v>
                </c:pt>
                <c:pt idx="36">
                  <c:v>88.707040000000006</c:v>
                </c:pt>
                <c:pt idx="37">
                  <c:v>83.555739999999986</c:v>
                </c:pt>
                <c:pt idx="38">
                  <c:v>81.632454999999993</c:v>
                </c:pt>
                <c:pt idx="39">
                  <c:v>85.020460000000014</c:v>
                </c:pt>
                <c:pt idx="40">
                  <c:v>84.534759999999991</c:v>
                </c:pt>
                <c:pt idx="41">
                  <c:v>84.694159999999997</c:v>
                </c:pt>
                <c:pt idx="42">
                  <c:v>84.991150000000005</c:v>
                </c:pt>
                <c:pt idx="43">
                  <c:v>86.348879999999994</c:v>
                </c:pt>
                <c:pt idx="44">
                  <c:v>87.082359999999994</c:v>
                </c:pt>
                <c:pt idx="45">
                  <c:v>86.432425000000009</c:v>
                </c:pt>
                <c:pt idx="46">
                  <c:v>88.886960000000002</c:v>
                </c:pt>
                <c:pt idx="47">
                  <c:v>87.281000000000006</c:v>
                </c:pt>
                <c:pt idx="48">
                  <c:v>88.438044999999988</c:v>
                </c:pt>
                <c:pt idx="49">
                  <c:v>86.746250000000003</c:v>
                </c:pt>
                <c:pt idx="50">
                  <c:v>86.843544999999992</c:v>
                </c:pt>
                <c:pt idx="51">
                  <c:v>86.809300000000007</c:v>
                </c:pt>
                <c:pt idx="52">
                  <c:v>87.798805000000002</c:v>
                </c:pt>
                <c:pt idx="53">
                  <c:v>87.747899999999987</c:v>
                </c:pt>
                <c:pt idx="54">
                  <c:v>87.143799999999999</c:v>
                </c:pt>
                <c:pt idx="55">
                  <c:v>88.361950000000007</c:v>
                </c:pt>
                <c:pt idx="56">
                  <c:v>88.756619999999998</c:v>
                </c:pt>
                <c:pt idx="57">
                  <c:v>85.648175000000009</c:v>
                </c:pt>
                <c:pt idx="58">
                  <c:v>86.123809999999992</c:v>
                </c:pt>
                <c:pt idx="59">
                  <c:v>85.785799999999995</c:v>
                </c:pt>
                <c:pt idx="60">
                  <c:v>83.400129999999976</c:v>
                </c:pt>
                <c:pt idx="61">
                  <c:v>85.870595000000009</c:v>
                </c:pt>
                <c:pt idx="62">
                  <c:v>87.47287</c:v>
                </c:pt>
                <c:pt idx="63">
                  <c:v>86.284199999999998</c:v>
                </c:pt>
                <c:pt idx="64">
                  <c:v>87.588160000000002</c:v>
                </c:pt>
                <c:pt idx="65">
                  <c:v>84.84084</c:v>
                </c:pt>
                <c:pt idx="66">
                  <c:v>80.422295000000005</c:v>
                </c:pt>
                <c:pt idx="67">
                  <c:v>85.424004999999994</c:v>
                </c:pt>
                <c:pt idx="68">
                  <c:v>86.974649999999997</c:v>
                </c:pt>
                <c:pt idx="69">
                  <c:v>88.7286</c:v>
                </c:pt>
                <c:pt idx="70">
                  <c:v>88.571330000000003</c:v>
                </c:pt>
                <c:pt idx="71">
                  <c:v>83.476974999999996</c:v>
                </c:pt>
                <c:pt idx="72">
                  <c:v>87.198364999999981</c:v>
                </c:pt>
                <c:pt idx="73">
                  <c:v>88.375929999999997</c:v>
                </c:pt>
                <c:pt idx="74">
                  <c:v>86.954509999999999</c:v>
                </c:pt>
                <c:pt idx="75">
                  <c:v>89.270049999999998</c:v>
                </c:pt>
                <c:pt idx="76">
                  <c:v>89.610250000000008</c:v>
                </c:pt>
                <c:pt idx="77">
                  <c:v>89.398089999999996</c:v>
                </c:pt>
                <c:pt idx="78">
                  <c:v>88.150719999999993</c:v>
                </c:pt>
                <c:pt idx="79">
                  <c:v>87.855450000000005</c:v>
                </c:pt>
                <c:pt idx="80">
                  <c:v>84.908654999999996</c:v>
                </c:pt>
                <c:pt idx="81">
                  <c:v>87.247839999999997</c:v>
                </c:pt>
                <c:pt idx="82">
                  <c:v>78.228515000000002</c:v>
                </c:pt>
                <c:pt idx="83">
                  <c:v>84.084524999999999</c:v>
                </c:pt>
                <c:pt idx="84">
                  <c:v>86.300929999999994</c:v>
                </c:pt>
                <c:pt idx="85">
                  <c:v>85.726084999999998</c:v>
                </c:pt>
                <c:pt idx="86">
                  <c:v>87.997500000000002</c:v>
                </c:pt>
                <c:pt idx="87">
                  <c:v>85.35772</c:v>
                </c:pt>
                <c:pt idx="88">
                  <c:v>76.304124999999999</c:v>
                </c:pt>
                <c:pt idx="89">
                  <c:v>78.558999999999997</c:v>
                </c:pt>
                <c:pt idx="90">
                  <c:v>80.997600000000006</c:v>
                </c:pt>
              </c:numCache>
            </c:numRef>
          </c:val>
          <c:smooth val="0"/>
          <c:extLst>
            <c:ext xmlns:c16="http://schemas.microsoft.com/office/drawing/2014/chart" uri="{C3380CC4-5D6E-409C-BE32-E72D297353CC}">
              <c16:uniqueId val="{00000002-70E1-5A44-98AB-4C4397168CB0}"/>
            </c:ext>
          </c:extLst>
        </c:ser>
        <c:dLbls>
          <c:showLegendKey val="0"/>
          <c:showVal val="0"/>
          <c:showCatName val="0"/>
          <c:showSerName val="0"/>
          <c:showPercent val="0"/>
          <c:showBubbleSize val="0"/>
        </c:dLbls>
        <c:marker val="1"/>
        <c:smooth val="0"/>
        <c:axId val="1678299263"/>
        <c:axId val="1678300895"/>
      </c:lineChart>
      <c:dateAx>
        <c:axId val="1678299263"/>
        <c:scaling>
          <c:orientation val="minMax"/>
        </c:scaling>
        <c:delete val="0"/>
        <c:axPos val="b"/>
        <c:numFmt formatCode="d\-mmm\-yy"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1678300895"/>
        <c:crosses val="autoZero"/>
        <c:auto val="1"/>
        <c:lblOffset val="100"/>
        <c:baseTimeUnit val="days"/>
      </c:dateAx>
      <c:valAx>
        <c:axId val="1678300895"/>
        <c:scaling>
          <c:orientation val="minMax"/>
          <c:min val="60"/>
        </c:scaling>
        <c:delete val="0"/>
        <c:axPos val="l"/>
        <c:majorGridlines>
          <c:spPr>
            <a:ln w="9525" cap="flat" cmpd="sng" algn="ctr">
              <a:solidFill>
                <a:schemeClr val="bg2"/>
              </a:solidFill>
              <a:round/>
            </a:ln>
            <a:effectLst/>
          </c:spPr>
        </c:majorGridlines>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1678299263"/>
        <c:crosses val="autoZero"/>
        <c:crossBetween val="between"/>
        <c:majorUnit val="2"/>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'Vaginal Temperature d 25-31 (2)'!$A$3</c:f>
              <c:strCache>
                <c:ptCount val="1"/>
                <c:pt idx="0">
                  <c:v>CON </c:v>
                </c:pt>
              </c:strCache>
            </c:strRef>
          </c:tx>
          <c:spPr>
            <a:ln w="19050" cap="rnd">
              <a:solidFill>
                <a:srgbClr val="0432FF"/>
              </a:solidFill>
              <a:round/>
            </a:ln>
            <a:effectLst/>
          </c:spPr>
          <c:marker>
            <c:symbol val="circle"/>
            <c:size val="8"/>
            <c:spPr>
              <a:solidFill>
                <a:srgbClr val="0432FF"/>
              </a:solidFill>
              <a:ln w="15875">
                <a:solidFill>
                  <a:srgbClr val="0432FF"/>
                </a:solidFill>
              </a:ln>
              <a:effectLst/>
            </c:spPr>
          </c:marker>
          <c:errBars>
            <c:errDir val="y"/>
            <c:errBarType val="both"/>
            <c:errValType val="fixedVal"/>
            <c:noEndCap val="0"/>
            <c:val val="6.3000000000000014E-2"/>
            <c:spPr>
              <a:noFill/>
              <a:ln w="15875" cap="flat" cmpd="sng" algn="ctr">
                <a:solidFill>
                  <a:srgbClr val="0432FF"/>
                </a:solidFill>
                <a:round/>
              </a:ln>
              <a:effectLst/>
            </c:spPr>
          </c:errBars>
          <c:cat>
            <c:numRef>
              <c:f>'Vaginal Temperature d 25-31 (2)'!$B$2:$AW$2</c:f>
              <c:numCache>
                <c:formatCode>h:mm</c:formatCode>
                <c:ptCount val="48"/>
                <c:pt idx="0">
                  <c:v>0</c:v>
                </c:pt>
                <c:pt idx="1">
                  <c:v>2.0833333333333332E-2</c:v>
                </c:pt>
                <c:pt idx="2">
                  <c:v>4.1666666666666699E-2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numCache>
            </c:numRef>
          </c:cat>
          <c:val>
            <c:numRef>
              <c:f>'Vaginal Temperature d 25-31 (2)'!$B$3:$AW$3</c:f>
              <c:numCache>
                <c:formatCode>General</c:formatCode>
                <c:ptCount val="48"/>
                <c:pt idx="0">
                  <c:v>38.96</c:v>
                </c:pt>
                <c:pt idx="1">
                  <c:v>38.950000000000003</c:v>
                </c:pt>
                <c:pt idx="2">
                  <c:v>38.93</c:v>
                </c:pt>
                <c:pt idx="3">
                  <c:v>38.9</c:v>
                </c:pt>
                <c:pt idx="4">
                  <c:v>38.86</c:v>
                </c:pt>
                <c:pt idx="5">
                  <c:v>38.85</c:v>
                </c:pt>
                <c:pt idx="6">
                  <c:v>38.840000000000003</c:v>
                </c:pt>
                <c:pt idx="7">
                  <c:v>38.83</c:v>
                </c:pt>
                <c:pt idx="8" formatCode="0.00">
                  <c:v>38.82</c:v>
                </c:pt>
                <c:pt idx="9">
                  <c:v>38.81</c:v>
                </c:pt>
                <c:pt idx="10">
                  <c:v>38.78</c:v>
                </c:pt>
                <c:pt idx="11">
                  <c:v>38.75</c:v>
                </c:pt>
                <c:pt idx="12">
                  <c:v>38.65</c:v>
                </c:pt>
                <c:pt idx="13">
                  <c:v>38.590000000000003</c:v>
                </c:pt>
                <c:pt idx="14">
                  <c:v>38.630000000000003</c:v>
                </c:pt>
                <c:pt idx="15">
                  <c:v>38.75</c:v>
                </c:pt>
                <c:pt idx="16">
                  <c:v>38.89</c:v>
                </c:pt>
                <c:pt idx="17">
                  <c:v>38.96</c:v>
                </c:pt>
                <c:pt idx="18">
                  <c:v>39.08</c:v>
                </c:pt>
                <c:pt idx="19" formatCode="0.00">
                  <c:v>39.18</c:v>
                </c:pt>
                <c:pt idx="20">
                  <c:v>39.229999999999997</c:v>
                </c:pt>
                <c:pt idx="21">
                  <c:v>39.32</c:v>
                </c:pt>
                <c:pt idx="22">
                  <c:v>39.39</c:v>
                </c:pt>
                <c:pt idx="23">
                  <c:v>39.450000000000003</c:v>
                </c:pt>
                <c:pt idx="24">
                  <c:v>39.51</c:v>
                </c:pt>
                <c:pt idx="25">
                  <c:v>39.53</c:v>
                </c:pt>
                <c:pt idx="26">
                  <c:v>39.58</c:v>
                </c:pt>
                <c:pt idx="27">
                  <c:v>39.64</c:v>
                </c:pt>
                <c:pt idx="28">
                  <c:v>39.68</c:v>
                </c:pt>
                <c:pt idx="29">
                  <c:v>39.75</c:v>
                </c:pt>
                <c:pt idx="30">
                  <c:v>39.799999999999997</c:v>
                </c:pt>
                <c:pt idx="31">
                  <c:v>39.79</c:v>
                </c:pt>
                <c:pt idx="32">
                  <c:v>39.79</c:v>
                </c:pt>
                <c:pt idx="33">
                  <c:v>39.81</c:v>
                </c:pt>
                <c:pt idx="34">
                  <c:v>39.79</c:v>
                </c:pt>
                <c:pt idx="35">
                  <c:v>39.74</c:v>
                </c:pt>
                <c:pt idx="36">
                  <c:v>39.700000000000003</c:v>
                </c:pt>
                <c:pt idx="37">
                  <c:v>39.57</c:v>
                </c:pt>
                <c:pt idx="38">
                  <c:v>39.43</c:v>
                </c:pt>
                <c:pt idx="39">
                  <c:v>39.29</c:v>
                </c:pt>
                <c:pt idx="40">
                  <c:v>39.229999999999997</c:v>
                </c:pt>
                <c:pt idx="41">
                  <c:v>39.159999999999997</c:v>
                </c:pt>
                <c:pt idx="42">
                  <c:v>39.119999999999997</c:v>
                </c:pt>
                <c:pt idx="43">
                  <c:v>39.11</c:v>
                </c:pt>
                <c:pt idx="44">
                  <c:v>39.119999999999997</c:v>
                </c:pt>
                <c:pt idx="45">
                  <c:v>39.090000000000003</c:v>
                </c:pt>
                <c:pt idx="46">
                  <c:v>39.049999999999997</c:v>
                </c:pt>
                <c:pt idx="47">
                  <c:v>39.04</c:v>
                </c:pt>
              </c:numCache>
            </c:numRef>
          </c:val>
          <c:smooth val="0"/>
          <c:extLst>
            <c:ext xmlns:c16="http://schemas.microsoft.com/office/drawing/2014/chart" uri="{C3380CC4-5D6E-409C-BE32-E72D297353CC}">
              <c16:uniqueId val="{00000000-95D7-D041-BF37-876C8E3187E4}"/>
            </c:ext>
          </c:extLst>
        </c:ser>
        <c:ser>
          <c:idx val="1"/>
          <c:order val="1"/>
          <c:tx>
            <c:strRef>
              <c:f>'Vaginal Temperature d 25-31 (2)'!$A$4</c:f>
              <c:strCache>
                <c:ptCount val="1"/>
                <c:pt idx="0">
                  <c:v>SST</c:v>
                </c:pt>
              </c:strCache>
            </c:strRef>
          </c:tx>
          <c:spPr>
            <a:ln w="19050" cap="rnd">
              <a:solidFill>
                <a:schemeClr val="accent6">
                  <a:lumMod val="75000"/>
                </a:schemeClr>
              </a:solidFill>
              <a:round/>
            </a:ln>
            <a:effectLst/>
          </c:spPr>
          <c:marker>
            <c:symbol val="square"/>
            <c:size val="7"/>
            <c:spPr>
              <a:solidFill>
                <a:schemeClr val="accent6">
                  <a:lumMod val="75000"/>
                </a:schemeClr>
              </a:solidFill>
              <a:ln w="15875">
                <a:solidFill>
                  <a:schemeClr val="accent6">
                    <a:lumMod val="75000"/>
                  </a:schemeClr>
                </a:solidFill>
              </a:ln>
              <a:effectLst/>
            </c:spPr>
          </c:marker>
          <c:errBars>
            <c:errDir val="y"/>
            <c:errBarType val="both"/>
            <c:errValType val="fixedVal"/>
            <c:noEndCap val="0"/>
            <c:val val="6.3000000000000014E-2"/>
            <c:spPr>
              <a:noFill/>
              <a:ln w="15875" cap="flat" cmpd="sng" algn="ctr">
                <a:solidFill>
                  <a:schemeClr val="accent6">
                    <a:lumMod val="75000"/>
                  </a:schemeClr>
                </a:solidFill>
                <a:round/>
              </a:ln>
              <a:effectLst/>
            </c:spPr>
          </c:errBars>
          <c:cat>
            <c:numRef>
              <c:f>'Vaginal Temperature d 25-31 (2)'!$B$2:$AW$2</c:f>
              <c:numCache>
                <c:formatCode>h:mm</c:formatCode>
                <c:ptCount val="48"/>
                <c:pt idx="0">
                  <c:v>0</c:v>
                </c:pt>
                <c:pt idx="1">
                  <c:v>2.0833333333333332E-2</c:v>
                </c:pt>
                <c:pt idx="2">
                  <c:v>4.1666666666666699E-2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numCache>
            </c:numRef>
          </c:cat>
          <c:val>
            <c:numRef>
              <c:f>'Vaginal Temperature d 25-31 (2)'!$B$4:$AW$4</c:f>
              <c:numCache>
                <c:formatCode>General</c:formatCode>
                <c:ptCount val="48"/>
                <c:pt idx="0">
                  <c:v>38.950000000000003</c:v>
                </c:pt>
                <c:pt idx="1">
                  <c:v>38.92</c:v>
                </c:pt>
                <c:pt idx="2">
                  <c:v>38.9</c:v>
                </c:pt>
                <c:pt idx="3">
                  <c:v>38.880000000000003</c:v>
                </c:pt>
                <c:pt idx="4">
                  <c:v>38.869999999999997</c:v>
                </c:pt>
                <c:pt idx="5">
                  <c:v>38.869999999999997</c:v>
                </c:pt>
                <c:pt idx="6">
                  <c:v>38.85</c:v>
                </c:pt>
                <c:pt idx="7">
                  <c:v>38.83</c:v>
                </c:pt>
                <c:pt idx="8">
                  <c:v>38.82</c:v>
                </c:pt>
                <c:pt idx="9">
                  <c:v>38.79</c:v>
                </c:pt>
                <c:pt idx="10">
                  <c:v>38.770000000000003</c:v>
                </c:pt>
                <c:pt idx="11">
                  <c:v>38.729999999999997</c:v>
                </c:pt>
                <c:pt idx="12">
                  <c:v>38.65</c:v>
                </c:pt>
                <c:pt idx="13">
                  <c:v>38.6</c:v>
                </c:pt>
                <c:pt idx="14">
                  <c:v>38.630000000000003</c:v>
                </c:pt>
                <c:pt idx="15">
                  <c:v>38.700000000000003</c:v>
                </c:pt>
                <c:pt idx="16">
                  <c:v>38.798999999999999</c:v>
                </c:pt>
                <c:pt idx="17">
                  <c:v>38.86</c:v>
                </c:pt>
                <c:pt idx="18">
                  <c:v>38.950000000000003</c:v>
                </c:pt>
                <c:pt idx="19">
                  <c:v>38.99</c:v>
                </c:pt>
                <c:pt idx="20">
                  <c:v>39.03</c:v>
                </c:pt>
                <c:pt idx="21">
                  <c:v>39.097999999999999</c:v>
                </c:pt>
                <c:pt idx="22">
                  <c:v>39.19</c:v>
                </c:pt>
                <c:pt idx="23">
                  <c:v>39.26</c:v>
                </c:pt>
                <c:pt idx="24">
                  <c:v>39.33</c:v>
                </c:pt>
                <c:pt idx="25">
                  <c:v>39.36</c:v>
                </c:pt>
                <c:pt idx="26">
                  <c:v>39.409999999999997</c:v>
                </c:pt>
                <c:pt idx="27">
                  <c:v>39.479999999999997</c:v>
                </c:pt>
                <c:pt idx="28">
                  <c:v>39.53</c:v>
                </c:pt>
                <c:pt idx="29">
                  <c:v>39.590000000000003</c:v>
                </c:pt>
                <c:pt idx="30">
                  <c:v>39.68</c:v>
                </c:pt>
                <c:pt idx="31">
                  <c:v>39.659999999999997</c:v>
                </c:pt>
                <c:pt idx="32">
                  <c:v>39.630000000000003</c:v>
                </c:pt>
                <c:pt idx="33">
                  <c:v>39.659999999999997</c:v>
                </c:pt>
                <c:pt idx="34">
                  <c:v>39.64</c:v>
                </c:pt>
                <c:pt idx="35">
                  <c:v>39.6</c:v>
                </c:pt>
                <c:pt idx="36">
                  <c:v>39.549999999999997</c:v>
                </c:pt>
                <c:pt idx="37">
                  <c:v>39.43</c:v>
                </c:pt>
                <c:pt idx="38">
                  <c:v>39.299999999999997</c:v>
                </c:pt>
                <c:pt idx="39">
                  <c:v>39.19</c:v>
                </c:pt>
                <c:pt idx="40">
                  <c:v>39.159999999999997</c:v>
                </c:pt>
                <c:pt idx="41">
                  <c:v>39.1</c:v>
                </c:pt>
                <c:pt idx="42">
                  <c:v>39.06</c:v>
                </c:pt>
                <c:pt idx="43">
                  <c:v>39.06</c:v>
                </c:pt>
                <c:pt idx="44">
                  <c:v>39.07</c:v>
                </c:pt>
                <c:pt idx="45">
                  <c:v>39.06</c:v>
                </c:pt>
                <c:pt idx="46">
                  <c:v>39.04</c:v>
                </c:pt>
                <c:pt idx="47">
                  <c:v>39.020000000000003</c:v>
                </c:pt>
              </c:numCache>
            </c:numRef>
          </c:val>
          <c:smooth val="0"/>
          <c:extLst>
            <c:ext xmlns:c16="http://schemas.microsoft.com/office/drawing/2014/chart" uri="{C3380CC4-5D6E-409C-BE32-E72D297353CC}">
              <c16:uniqueId val="{00000001-95D7-D041-BF37-876C8E3187E4}"/>
            </c:ext>
          </c:extLst>
        </c:ser>
        <c:dLbls>
          <c:showLegendKey val="0"/>
          <c:showVal val="0"/>
          <c:showCatName val="0"/>
          <c:showSerName val="0"/>
          <c:showPercent val="0"/>
          <c:showBubbleSize val="0"/>
        </c:dLbls>
        <c:marker val="1"/>
        <c:smooth val="0"/>
        <c:axId val="434658184"/>
        <c:axId val="191749776"/>
      </c:lineChart>
      <c:lineChart>
        <c:grouping val="standard"/>
        <c:varyColors val="0"/>
        <c:ser>
          <c:idx val="2"/>
          <c:order val="2"/>
          <c:tx>
            <c:strRef>
              <c:f>'Vaginal Temperature d 25-31 (2)'!$A$5</c:f>
              <c:strCache>
                <c:ptCount val="1"/>
                <c:pt idx="0">
                  <c:v>THI</c:v>
                </c:pt>
              </c:strCache>
            </c:strRef>
          </c:tx>
          <c:spPr>
            <a:ln w="28575" cap="rnd">
              <a:solidFill>
                <a:schemeClr val="tx1"/>
              </a:solidFill>
              <a:prstDash val="dash"/>
              <a:round/>
            </a:ln>
            <a:effectLst/>
          </c:spPr>
          <c:marker>
            <c:symbol val="none"/>
          </c:marker>
          <c:cat>
            <c:numRef>
              <c:f>'Vaginal Temperature d 25-31 (2)'!$B$2:$AW$2</c:f>
              <c:numCache>
                <c:formatCode>h:mm</c:formatCode>
                <c:ptCount val="48"/>
                <c:pt idx="0">
                  <c:v>0</c:v>
                </c:pt>
                <c:pt idx="1">
                  <c:v>2.0833333333333332E-2</c:v>
                </c:pt>
                <c:pt idx="2">
                  <c:v>4.1666666666666699E-2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numCache>
            </c:numRef>
          </c:cat>
          <c:val>
            <c:numRef>
              <c:f>'Vaginal Temperature d 25-31 (2)'!$B$5:$AW$5</c:f>
              <c:numCache>
                <c:formatCode>0.00</c:formatCode>
                <c:ptCount val="48"/>
                <c:pt idx="0">
                  <c:v>75.2</c:v>
                </c:pt>
                <c:pt idx="1">
                  <c:v>75.2</c:v>
                </c:pt>
                <c:pt idx="2">
                  <c:v>75</c:v>
                </c:pt>
                <c:pt idx="3">
                  <c:v>74.900000000000006</c:v>
                </c:pt>
                <c:pt idx="4">
                  <c:v>74.8</c:v>
                </c:pt>
                <c:pt idx="5">
                  <c:v>74.599999999999994</c:v>
                </c:pt>
                <c:pt idx="6">
                  <c:v>74.5</c:v>
                </c:pt>
                <c:pt idx="7">
                  <c:v>74.400000000000006</c:v>
                </c:pt>
                <c:pt idx="8">
                  <c:v>74.400000000000006</c:v>
                </c:pt>
                <c:pt idx="9">
                  <c:v>74.400000000000006</c:v>
                </c:pt>
                <c:pt idx="10">
                  <c:v>74.400000000000006</c:v>
                </c:pt>
                <c:pt idx="11">
                  <c:v>74.400000000000006</c:v>
                </c:pt>
                <c:pt idx="12">
                  <c:v>74.400000000000006</c:v>
                </c:pt>
                <c:pt idx="13">
                  <c:v>74.400000000000006</c:v>
                </c:pt>
                <c:pt idx="14">
                  <c:v>75.2</c:v>
                </c:pt>
                <c:pt idx="15">
                  <c:v>76.2</c:v>
                </c:pt>
                <c:pt idx="16">
                  <c:v>77.7</c:v>
                </c:pt>
                <c:pt idx="17">
                  <c:v>79.099999999999994</c:v>
                </c:pt>
                <c:pt idx="18">
                  <c:v>80.2</c:v>
                </c:pt>
                <c:pt idx="19">
                  <c:v>80.900000000000006</c:v>
                </c:pt>
                <c:pt idx="20">
                  <c:v>81.400000000000006</c:v>
                </c:pt>
                <c:pt idx="21">
                  <c:v>81.900000000000006</c:v>
                </c:pt>
                <c:pt idx="22">
                  <c:v>82.1</c:v>
                </c:pt>
                <c:pt idx="23">
                  <c:v>82.5</c:v>
                </c:pt>
                <c:pt idx="24">
                  <c:v>82.4</c:v>
                </c:pt>
                <c:pt idx="25">
                  <c:v>82.9</c:v>
                </c:pt>
                <c:pt idx="26">
                  <c:v>83</c:v>
                </c:pt>
                <c:pt idx="27">
                  <c:v>82.6</c:v>
                </c:pt>
                <c:pt idx="28">
                  <c:v>82.8</c:v>
                </c:pt>
                <c:pt idx="29">
                  <c:v>82.8</c:v>
                </c:pt>
                <c:pt idx="30">
                  <c:v>82.1</c:v>
                </c:pt>
                <c:pt idx="31">
                  <c:v>81.7</c:v>
                </c:pt>
                <c:pt idx="32">
                  <c:v>81.5</c:v>
                </c:pt>
                <c:pt idx="33">
                  <c:v>80.900000000000006</c:v>
                </c:pt>
                <c:pt idx="34">
                  <c:v>80.7</c:v>
                </c:pt>
                <c:pt idx="35">
                  <c:v>80.3</c:v>
                </c:pt>
                <c:pt idx="36">
                  <c:v>79.8</c:v>
                </c:pt>
                <c:pt idx="37">
                  <c:v>79</c:v>
                </c:pt>
                <c:pt idx="38">
                  <c:v>78.400000000000006</c:v>
                </c:pt>
                <c:pt idx="39">
                  <c:v>77.8</c:v>
                </c:pt>
                <c:pt idx="40">
                  <c:v>77.2</c:v>
                </c:pt>
                <c:pt idx="41">
                  <c:v>76.8</c:v>
                </c:pt>
                <c:pt idx="42">
                  <c:v>76.5</c:v>
                </c:pt>
                <c:pt idx="43">
                  <c:v>76.3</c:v>
                </c:pt>
                <c:pt idx="44">
                  <c:v>76.099999999999994</c:v>
                </c:pt>
                <c:pt idx="45">
                  <c:v>76</c:v>
                </c:pt>
                <c:pt idx="46">
                  <c:v>75.8</c:v>
                </c:pt>
                <c:pt idx="47">
                  <c:v>75.7</c:v>
                </c:pt>
              </c:numCache>
            </c:numRef>
          </c:val>
          <c:smooth val="0"/>
          <c:extLst>
            <c:ext xmlns:c16="http://schemas.microsoft.com/office/drawing/2014/chart" uri="{C3380CC4-5D6E-409C-BE32-E72D297353CC}">
              <c16:uniqueId val="{00000002-95D7-D041-BF37-876C8E3187E4}"/>
            </c:ext>
          </c:extLst>
        </c:ser>
        <c:dLbls>
          <c:showLegendKey val="0"/>
          <c:showVal val="0"/>
          <c:showCatName val="0"/>
          <c:showSerName val="0"/>
          <c:showPercent val="0"/>
          <c:showBubbleSize val="0"/>
        </c:dLbls>
        <c:marker val="1"/>
        <c:smooth val="0"/>
        <c:axId val="473518143"/>
        <c:axId val="470638303"/>
      </c:lineChart>
      <c:catAx>
        <c:axId val="43465818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Hour of the day</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h:mm"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91749776"/>
        <c:crosses val="autoZero"/>
        <c:auto val="1"/>
        <c:lblAlgn val="ctr"/>
        <c:lblOffset val="100"/>
        <c:noMultiLvlLbl val="0"/>
      </c:catAx>
      <c:valAx>
        <c:axId val="191749776"/>
        <c:scaling>
          <c:orientation val="minMax"/>
          <c:max val="40"/>
          <c:min val="38.4"/>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Intravaginal temperature, Celsius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4658184"/>
        <c:crosses val="autoZero"/>
        <c:crossBetween val="between"/>
      </c:valAx>
      <c:valAx>
        <c:axId val="470638303"/>
        <c:scaling>
          <c:orientation val="minMax"/>
          <c:min val="64"/>
        </c:scaling>
        <c:delete val="0"/>
        <c:axPos val="r"/>
        <c:title>
          <c:tx>
            <c:rich>
              <a:bodyPr rot="-54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Average thermal-humidity index (THI)</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73518143"/>
        <c:crosses val="max"/>
        <c:crossBetween val="between"/>
      </c:valAx>
      <c:catAx>
        <c:axId val="473518143"/>
        <c:scaling>
          <c:orientation val="minMax"/>
        </c:scaling>
        <c:delete val="1"/>
        <c:axPos val="b"/>
        <c:numFmt formatCode="h:mm" sourceLinked="1"/>
        <c:majorTickMark val="out"/>
        <c:minorTickMark val="none"/>
        <c:tickLblPos val="nextTo"/>
        <c:crossAx val="470638303"/>
        <c:crosses val="autoZero"/>
        <c:auto val="1"/>
        <c:lblAlgn val="ctr"/>
        <c:lblOffset val="100"/>
        <c:noMultiLvlLbl val="0"/>
      </c:catAx>
      <c:spPr>
        <a:noFill/>
        <a:ln>
          <a:noFill/>
        </a:ln>
        <a:effectLst/>
      </c:spPr>
    </c:plotArea>
    <c:legend>
      <c:legendPos val="t"/>
      <c:layout>
        <c:manualLayout>
          <c:xMode val="edge"/>
          <c:yMode val="edge"/>
          <c:x val="0.13226430436338152"/>
          <c:y val="0.11699509326128935"/>
          <c:w val="0.32390548815645132"/>
          <c:h val="6.0908674623321633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'Vaginal Temperature d 84 to 91'!$A$3</c:f>
              <c:strCache>
                <c:ptCount val="1"/>
                <c:pt idx="0">
                  <c:v>Hour</c:v>
                </c:pt>
              </c:strCache>
            </c:strRef>
          </c:tx>
          <c:spPr>
            <a:ln w="19050" cap="rnd">
              <a:solidFill>
                <a:schemeClr val="tx1"/>
              </a:solidFill>
              <a:round/>
            </a:ln>
            <a:effectLst/>
          </c:spPr>
          <c:marker>
            <c:symbol val="none"/>
          </c:marker>
          <c:errBars>
            <c:errDir val="y"/>
            <c:errBarType val="both"/>
            <c:errValType val="fixedVal"/>
            <c:noEndCap val="0"/>
            <c:val val="5.1000000000000011E-2"/>
            <c:spPr>
              <a:noFill/>
              <a:ln w="19050" cap="flat" cmpd="sng" algn="ctr">
                <a:solidFill>
                  <a:schemeClr val="tx1">
                    <a:lumMod val="65000"/>
                    <a:lumOff val="35000"/>
                  </a:schemeClr>
                </a:solidFill>
                <a:round/>
              </a:ln>
              <a:effectLst/>
            </c:spPr>
          </c:errBars>
          <c:cat>
            <c:numRef>
              <c:f>'Vaginal Temperature d 84 to 91'!$B$2:$AW$2</c:f>
              <c:numCache>
                <c:formatCode>h:mm</c:formatCode>
                <c:ptCount val="48"/>
                <c:pt idx="0">
                  <c:v>0</c:v>
                </c:pt>
                <c:pt idx="1">
                  <c:v>2.0833333333333332E-2</c:v>
                </c:pt>
                <c:pt idx="2">
                  <c:v>4.1666666666666699E-2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numCache>
            </c:numRef>
          </c:cat>
          <c:val>
            <c:numRef>
              <c:f>'Vaginal Temperature d 84 to 91'!$B$3:$AW$3</c:f>
              <c:numCache>
                <c:formatCode>General</c:formatCode>
                <c:ptCount val="48"/>
                <c:pt idx="0">
                  <c:v>38.76</c:v>
                </c:pt>
                <c:pt idx="1">
                  <c:v>38.76</c:v>
                </c:pt>
                <c:pt idx="2">
                  <c:v>38.729999999999997</c:v>
                </c:pt>
                <c:pt idx="3">
                  <c:v>38.700000000000003</c:v>
                </c:pt>
                <c:pt idx="4">
                  <c:v>38.700000000000003</c:v>
                </c:pt>
                <c:pt idx="5">
                  <c:v>38.695999999999998</c:v>
                </c:pt>
                <c:pt idx="6">
                  <c:v>38.698</c:v>
                </c:pt>
                <c:pt idx="7">
                  <c:v>38.71</c:v>
                </c:pt>
                <c:pt idx="8">
                  <c:v>38.71</c:v>
                </c:pt>
                <c:pt idx="9">
                  <c:v>38.729999999999997</c:v>
                </c:pt>
                <c:pt idx="10">
                  <c:v>38.729999999999997</c:v>
                </c:pt>
                <c:pt idx="11">
                  <c:v>38.700000000000003</c:v>
                </c:pt>
                <c:pt idx="12">
                  <c:v>38.68</c:v>
                </c:pt>
                <c:pt idx="13">
                  <c:v>38.6</c:v>
                </c:pt>
                <c:pt idx="14">
                  <c:v>38.53</c:v>
                </c:pt>
                <c:pt idx="15">
                  <c:v>38.57</c:v>
                </c:pt>
                <c:pt idx="16">
                  <c:v>38.630000000000003</c:v>
                </c:pt>
                <c:pt idx="17">
                  <c:v>38.64</c:v>
                </c:pt>
                <c:pt idx="18">
                  <c:v>38.64</c:v>
                </c:pt>
                <c:pt idx="19">
                  <c:v>38.659999999999997</c:v>
                </c:pt>
                <c:pt idx="20">
                  <c:v>38.69</c:v>
                </c:pt>
                <c:pt idx="21">
                  <c:v>38.72</c:v>
                </c:pt>
                <c:pt idx="22">
                  <c:v>38.75</c:v>
                </c:pt>
                <c:pt idx="23">
                  <c:v>38.798000000000002</c:v>
                </c:pt>
                <c:pt idx="24">
                  <c:v>38.869999999999997</c:v>
                </c:pt>
                <c:pt idx="25">
                  <c:v>38.950000000000003</c:v>
                </c:pt>
                <c:pt idx="26">
                  <c:v>38.99</c:v>
                </c:pt>
                <c:pt idx="27">
                  <c:v>39.01</c:v>
                </c:pt>
                <c:pt idx="28">
                  <c:v>39.01</c:v>
                </c:pt>
                <c:pt idx="29">
                  <c:v>39.03</c:v>
                </c:pt>
                <c:pt idx="30">
                  <c:v>39.020000000000003</c:v>
                </c:pt>
                <c:pt idx="31">
                  <c:v>39.04</c:v>
                </c:pt>
                <c:pt idx="32">
                  <c:v>39.07</c:v>
                </c:pt>
                <c:pt idx="33">
                  <c:v>39.06</c:v>
                </c:pt>
                <c:pt idx="34">
                  <c:v>39.04</c:v>
                </c:pt>
                <c:pt idx="35">
                  <c:v>38.93</c:v>
                </c:pt>
                <c:pt idx="36">
                  <c:v>38.83</c:v>
                </c:pt>
                <c:pt idx="37">
                  <c:v>38.770000000000003</c:v>
                </c:pt>
                <c:pt idx="38">
                  <c:v>38.82</c:v>
                </c:pt>
                <c:pt idx="39">
                  <c:v>38.85</c:v>
                </c:pt>
                <c:pt idx="40">
                  <c:v>38.880000000000003</c:v>
                </c:pt>
                <c:pt idx="41">
                  <c:v>38.909999999999997</c:v>
                </c:pt>
                <c:pt idx="42">
                  <c:v>38.909999999999997</c:v>
                </c:pt>
                <c:pt idx="43">
                  <c:v>38.880000000000003</c:v>
                </c:pt>
                <c:pt idx="44">
                  <c:v>38.83</c:v>
                </c:pt>
                <c:pt idx="45">
                  <c:v>38.83</c:v>
                </c:pt>
                <c:pt idx="46">
                  <c:v>38.799999999999997</c:v>
                </c:pt>
                <c:pt idx="47">
                  <c:v>38.770000000000003</c:v>
                </c:pt>
              </c:numCache>
            </c:numRef>
          </c:val>
          <c:smooth val="0"/>
          <c:extLst>
            <c:ext xmlns:c16="http://schemas.microsoft.com/office/drawing/2014/chart" uri="{C3380CC4-5D6E-409C-BE32-E72D297353CC}">
              <c16:uniqueId val="{00000000-E245-A440-A006-01FF93FFDC58}"/>
            </c:ext>
          </c:extLst>
        </c:ser>
        <c:dLbls>
          <c:showLegendKey val="0"/>
          <c:showVal val="0"/>
          <c:showCatName val="0"/>
          <c:showSerName val="0"/>
          <c:showPercent val="0"/>
          <c:showBubbleSize val="0"/>
        </c:dLbls>
        <c:marker val="1"/>
        <c:smooth val="0"/>
        <c:axId val="434658184"/>
        <c:axId val="191749776"/>
      </c:lineChart>
      <c:lineChart>
        <c:grouping val="standard"/>
        <c:varyColors val="0"/>
        <c:ser>
          <c:idx val="1"/>
          <c:order val="1"/>
          <c:tx>
            <c:strRef>
              <c:f>'Vaginal Temperature d 84 to 91'!$A$4</c:f>
              <c:strCache>
                <c:ptCount val="1"/>
                <c:pt idx="0">
                  <c:v>THI</c:v>
                </c:pt>
              </c:strCache>
            </c:strRef>
          </c:tx>
          <c:spPr>
            <a:ln w="19050" cap="rnd">
              <a:solidFill>
                <a:schemeClr val="tx1"/>
              </a:solidFill>
              <a:prstDash val="dash"/>
              <a:round/>
            </a:ln>
            <a:effectLst/>
          </c:spPr>
          <c:marker>
            <c:symbol val="none"/>
          </c:marker>
          <c:cat>
            <c:numRef>
              <c:f>'Vaginal Temperature d 84 to 91'!$B$2:$AW$2</c:f>
              <c:numCache>
                <c:formatCode>h:mm</c:formatCode>
                <c:ptCount val="48"/>
                <c:pt idx="0">
                  <c:v>0</c:v>
                </c:pt>
                <c:pt idx="1">
                  <c:v>2.0833333333333332E-2</c:v>
                </c:pt>
                <c:pt idx="2">
                  <c:v>4.1666666666666699E-2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numCache>
            </c:numRef>
          </c:cat>
          <c:val>
            <c:numRef>
              <c:f>'Vaginal Temperature d 84 to 91'!$B$4:$AW$4</c:f>
              <c:numCache>
                <c:formatCode>General</c:formatCode>
                <c:ptCount val="48"/>
                <c:pt idx="0">
                  <c:v>69.900000000000006</c:v>
                </c:pt>
                <c:pt idx="1">
                  <c:v>69.900000000000006</c:v>
                </c:pt>
                <c:pt idx="2">
                  <c:v>69.7</c:v>
                </c:pt>
                <c:pt idx="3">
                  <c:v>69.400000000000006</c:v>
                </c:pt>
                <c:pt idx="4">
                  <c:v>69.099999999999994</c:v>
                </c:pt>
                <c:pt idx="5">
                  <c:v>69</c:v>
                </c:pt>
                <c:pt idx="6">
                  <c:v>68.900000000000006</c:v>
                </c:pt>
                <c:pt idx="7">
                  <c:v>68.900000000000006</c:v>
                </c:pt>
                <c:pt idx="8">
                  <c:v>68.7</c:v>
                </c:pt>
                <c:pt idx="9">
                  <c:v>68.5</c:v>
                </c:pt>
                <c:pt idx="10">
                  <c:v>68.400000000000006</c:v>
                </c:pt>
                <c:pt idx="11">
                  <c:v>68.3</c:v>
                </c:pt>
                <c:pt idx="12">
                  <c:v>68.2</c:v>
                </c:pt>
                <c:pt idx="13">
                  <c:v>68</c:v>
                </c:pt>
                <c:pt idx="14">
                  <c:v>68.099999999999994</c:v>
                </c:pt>
                <c:pt idx="15">
                  <c:v>69.2</c:v>
                </c:pt>
                <c:pt idx="16">
                  <c:v>71.400000000000006</c:v>
                </c:pt>
                <c:pt idx="17">
                  <c:v>73</c:v>
                </c:pt>
                <c:pt idx="18">
                  <c:v>74.5</c:v>
                </c:pt>
                <c:pt idx="19">
                  <c:v>75.599999999999994</c:v>
                </c:pt>
                <c:pt idx="20">
                  <c:v>76.5</c:v>
                </c:pt>
                <c:pt idx="21">
                  <c:v>77.2</c:v>
                </c:pt>
                <c:pt idx="22">
                  <c:v>77.7</c:v>
                </c:pt>
                <c:pt idx="23">
                  <c:v>77.2</c:v>
                </c:pt>
                <c:pt idx="24">
                  <c:v>78</c:v>
                </c:pt>
                <c:pt idx="25">
                  <c:v>78.400000000000006</c:v>
                </c:pt>
                <c:pt idx="26">
                  <c:v>78.2</c:v>
                </c:pt>
                <c:pt idx="27">
                  <c:v>78.2</c:v>
                </c:pt>
                <c:pt idx="28">
                  <c:v>78.3</c:v>
                </c:pt>
                <c:pt idx="29">
                  <c:v>78.3</c:v>
                </c:pt>
                <c:pt idx="30">
                  <c:v>77.900000000000006</c:v>
                </c:pt>
                <c:pt idx="31">
                  <c:v>77.599999999999994</c:v>
                </c:pt>
                <c:pt idx="32">
                  <c:v>77.400000000000006</c:v>
                </c:pt>
                <c:pt idx="33">
                  <c:v>76.8</c:v>
                </c:pt>
                <c:pt idx="34">
                  <c:v>75.900000000000006</c:v>
                </c:pt>
                <c:pt idx="35">
                  <c:v>74.599999999999994</c:v>
                </c:pt>
                <c:pt idx="36">
                  <c:v>73.3</c:v>
                </c:pt>
                <c:pt idx="37">
                  <c:v>72.599999999999994</c:v>
                </c:pt>
                <c:pt idx="38">
                  <c:v>72.400000000000006</c:v>
                </c:pt>
                <c:pt idx="39">
                  <c:v>72</c:v>
                </c:pt>
                <c:pt idx="40">
                  <c:v>71.8</c:v>
                </c:pt>
                <c:pt idx="41">
                  <c:v>71.599999999999994</c:v>
                </c:pt>
                <c:pt idx="42">
                  <c:v>71.3</c:v>
                </c:pt>
                <c:pt idx="43">
                  <c:v>71.2</c:v>
                </c:pt>
                <c:pt idx="44">
                  <c:v>70.7</c:v>
                </c:pt>
                <c:pt idx="45">
                  <c:v>70.5</c:v>
                </c:pt>
                <c:pt idx="46">
                  <c:v>70.400000000000006</c:v>
                </c:pt>
                <c:pt idx="47">
                  <c:v>70.2</c:v>
                </c:pt>
              </c:numCache>
            </c:numRef>
          </c:val>
          <c:smooth val="0"/>
          <c:extLst>
            <c:ext xmlns:c16="http://schemas.microsoft.com/office/drawing/2014/chart" uri="{C3380CC4-5D6E-409C-BE32-E72D297353CC}">
              <c16:uniqueId val="{00000001-E245-A440-A006-01FF93FFDC58}"/>
            </c:ext>
          </c:extLst>
        </c:ser>
        <c:dLbls>
          <c:showLegendKey val="0"/>
          <c:showVal val="0"/>
          <c:showCatName val="0"/>
          <c:showSerName val="0"/>
          <c:showPercent val="0"/>
          <c:showBubbleSize val="0"/>
        </c:dLbls>
        <c:marker val="1"/>
        <c:smooth val="0"/>
        <c:axId val="388704207"/>
        <c:axId val="373026319"/>
      </c:lineChart>
      <c:catAx>
        <c:axId val="43465818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Hour of the day</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h:mm"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91749776"/>
        <c:crosses val="autoZero"/>
        <c:auto val="1"/>
        <c:lblAlgn val="ctr"/>
        <c:lblOffset val="100"/>
        <c:noMultiLvlLbl val="0"/>
      </c:catAx>
      <c:valAx>
        <c:axId val="191749776"/>
        <c:scaling>
          <c:orientation val="minMax"/>
          <c:max val="40"/>
          <c:min val="38.4"/>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Intravaginal temperature, Celsius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4658184"/>
        <c:crosses val="autoZero"/>
        <c:crossBetween val="between"/>
      </c:valAx>
      <c:valAx>
        <c:axId val="373026319"/>
        <c:scaling>
          <c:orientation val="minMax"/>
          <c:max val="84"/>
          <c:min val="64"/>
        </c:scaling>
        <c:delete val="0"/>
        <c:axPos val="r"/>
        <c:title>
          <c:tx>
            <c:rich>
              <a:bodyPr rot="-54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Average thermal-humidity index (THI)</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88704207"/>
        <c:crosses val="max"/>
        <c:crossBetween val="between"/>
        <c:majorUnit val="2"/>
      </c:valAx>
      <c:catAx>
        <c:axId val="388704207"/>
        <c:scaling>
          <c:orientation val="minMax"/>
        </c:scaling>
        <c:delete val="1"/>
        <c:axPos val="b"/>
        <c:numFmt formatCode="h:mm" sourceLinked="1"/>
        <c:majorTickMark val="out"/>
        <c:minorTickMark val="none"/>
        <c:tickLblPos val="nextTo"/>
        <c:crossAx val="373026319"/>
        <c:crosses val="autoZero"/>
        <c:auto val="1"/>
        <c:lblAlgn val="ctr"/>
        <c:lblOffset val="100"/>
        <c:noMultiLvlLbl val="0"/>
      </c:catAx>
      <c:spPr>
        <a:noFill/>
        <a:ln>
          <a:noFill/>
        </a:ln>
        <a:effectLst/>
      </c:spPr>
    </c:plotArea>
    <c:legend>
      <c:legendPos val="t"/>
      <c:layout>
        <c:manualLayout>
          <c:xMode val="edge"/>
          <c:yMode val="edge"/>
          <c:x val="0.10711385760324262"/>
          <c:y val="0.12486693769530692"/>
          <c:w val="0.20349380378085652"/>
          <c:h val="6.5006826075247742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13746719160104"/>
          <c:y val="0.19429274197590748"/>
          <c:w val="0.84994586614173229"/>
          <c:h val="0.59552321925947971"/>
        </c:manualLayout>
      </c:layout>
      <c:barChart>
        <c:barDir val="col"/>
        <c:grouping val="clustered"/>
        <c:varyColors val="0"/>
        <c:ser>
          <c:idx val="0"/>
          <c:order val="0"/>
          <c:tx>
            <c:strRef>
              <c:f>Sheet1!$A$2</c:f>
              <c:strCache>
                <c:ptCount val="1"/>
                <c:pt idx="0">
                  <c:v>CON</c:v>
                </c:pt>
              </c:strCache>
            </c:strRef>
          </c:tx>
          <c:spPr>
            <a:solidFill>
              <a:srgbClr val="0000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fixedVal"/>
            <c:noEndCap val="0"/>
            <c:val val="4.71"/>
            <c:spPr>
              <a:noFill/>
              <a:ln w="15875" cap="flat" cmpd="sng" algn="ctr">
                <a:solidFill>
                  <a:schemeClr val="tx1"/>
                </a:solidFill>
                <a:round/>
              </a:ln>
              <a:effectLst/>
            </c:spPr>
          </c:errBars>
          <c:cat>
            <c:strRef>
              <c:f>Sheet1!$B$1:$D$1</c:f>
              <c:strCache>
                <c:ptCount val="3"/>
                <c:pt idx="0">
                  <c:v>0</c:v>
                </c:pt>
                <c:pt idx="1">
                  <c:v>49</c:v>
                </c:pt>
                <c:pt idx="2">
                  <c:v>100</c:v>
                </c:pt>
              </c:strCache>
            </c:strRef>
          </c:cat>
          <c:val>
            <c:numRef>
              <c:f>Sheet1!$B$2:$D$2</c:f>
              <c:numCache>
                <c:formatCode>General</c:formatCode>
                <c:ptCount val="3"/>
                <c:pt idx="0">
                  <c:v>548</c:v>
                </c:pt>
                <c:pt idx="1">
                  <c:v>607</c:v>
                </c:pt>
                <c:pt idx="2">
                  <c:v>669</c:v>
                </c:pt>
              </c:numCache>
            </c:numRef>
          </c:val>
          <c:extLst>
            <c:ext xmlns:c16="http://schemas.microsoft.com/office/drawing/2014/chart" uri="{C3380CC4-5D6E-409C-BE32-E72D297353CC}">
              <c16:uniqueId val="{00000000-6E47-7540-8770-75E813A9C62D}"/>
            </c:ext>
          </c:extLst>
        </c:ser>
        <c:ser>
          <c:idx val="1"/>
          <c:order val="1"/>
          <c:tx>
            <c:strRef>
              <c:f>Sheet1!$A$3</c:f>
              <c:strCache>
                <c:ptCount val="1"/>
                <c:pt idx="0">
                  <c:v>SST</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fixedVal"/>
            <c:noEndCap val="0"/>
            <c:val val="4.71"/>
            <c:spPr>
              <a:noFill/>
              <a:ln w="15875" cap="flat" cmpd="sng" algn="ctr">
                <a:solidFill>
                  <a:schemeClr val="tx1"/>
                </a:solidFill>
                <a:round/>
              </a:ln>
              <a:effectLst/>
            </c:spPr>
          </c:errBars>
          <c:cat>
            <c:strRef>
              <c:f>Sheet1!$B$1:$D$1</c:f>
              <c:strCache>
                <c:ptCount val="3"/>
                <c:pt idx="0">
                  <c:v>0</c:v>
                </c:pt>
                <c:pt idx="1">
                  <c:v>49</c:v>
                </c:pt>
                <c:pt idx="2">
                  <c:v>100</c:v>
                </c:pt>
              </c:strCache>
            </c:strRef>
          </c:cat>
          <c:val>
            <c:numRef>
              <c:f>Sheet1!$B$3:$D$3</c:f>
              <c:numCache>
                <c:formatCode>General</c:formatCode>
                <c:ptCount val="3"/>
                <c:pt idx="0">
                  <c:v>547</c:v>
                </c:pt>
                <c:pt idx="1">
                  <c:v>603</c:v>
                </c:pt>
                <c:pt idx="2">
                  <c:v>684</c:v>
                </c:pt>
              </c:numCache>
            </c:numRef>
          </c:val>
          <c:extLst>
            <c:ext xmlns:c16="http://schemas.microsoft.com/office/drawing/2014/chart" uri="{C3380CC4-5D6E-409C-BE32-E72D297353CC}">
              <c16:uniqueId val="{00000001-6E47-7540-8770-75E813A9C62D}"/>
            </c:ext>
          </c:extLst>
        </c:ser>
        <c:dLbls>
          <c:showLegendKey val="0"/>
          <c:showVal val="0"/>
          <c:showCatName val="0"/>
          <c:showSerName val="0"/>
          <c:showPercent val="0"/>
          <c:showBubbleSize val="0"/>
        </c:dLbls>
        <c:gapWidth val="219"/>
        <c:overlap val="-27"/>
        <c:axId val="1879473935"/>
        <c:axId val="1879475567"/>
      </c:barChart>
      <c:catAx>
        <c:axId val="1879473935"/>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b="1"/>
                  <a:t>Day of the study</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879475567"/>
        <c:crosses val="autoZero"/>
        <c:auto val="1"/>
        <c:lblAlgn val="ctr"/>
        <c:lblOffset val="100"/>
        <c:noMultiLvlLbl val="0"/>
      </c:catAx>
      <c:valAx>
        <c:axId val="1879475567"/>
        <c:scaling>
          <c:orientation val="minMax"/>
          <c:min val="400"/>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b="1" dirty="0"/>
                  <a:t>Heifer Body weight, </a:t>
                </a:r>
                <a:r>
                  <a:rPr lang="en-US" b="1" dirty="0" err="1"/>
                  <a:t>lb</a:t>
                </a:r>
                <a:endParaRPr lang="en-US" b="1" dirty="0"/>
              </a:p>
            </c:rich>
          </c:tx>
          <c:layout>
            <c:manualLayout>
              <c:xMode val="edge"/>
              <c:yMode val="edge"/>
              <c:x val="1.2854166666666667E-2"/>
              <c:y val="0.14623995175341828"/>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879473935"/>
        <c:crosses val="autoZero"/>
        <c:crossBetween val="between"/>
      </c:valAx>
      <c:spPr>
        <a:noFill/>
        <a:ln>
          <a:noFill/>
        </a:ln>
        <a:effectLst/>
      </c:spPr>
    </c:plotArea>
    <c:legend>
      <c:legendPos val="t"/>
      <c:layout>
        <c:manualLayout>
          <c:xMode val="edge"/>
          <c:yMode val="edge"/>
          <c:x val="0.4234834317585302"/>
          <c:y val="8.0200469599009491E-2"/>
          <c:w val="0.19053297244094489"/>
          <c:h val="0.1148579658366523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v>Cumulative Heat Load</c:v>
          </c:tx>
          <c:spPr>
            <a:solidFill>
              <a:schemeClr val="bg1">
                <a:lumMod val="65000"/>
              </a:schemeClr>
            </a:solidFill>
            <a:ln>
              <a:solidFill>
                <a:schemeClr val="bg1">
                  <a:lumMod val="50000"/>
                </a:schemeClr>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Sheet4!$D$2:$D$9</c:f>
              <c:strCache>
                <c:ptCount val="8"/>
                <c:pt idx="0">
                  <c:v>day 35</c:v>
                </c:pt>
                <c:pt idx="1">
                  <c:v>day 36</c:v>
                </c:pt>
                <c:pt idx="2">
                  <c:v>day 37</c:v>
                </c:pt>
                <c:pt idx="3">
                  <c:v>day 38</c:v>
                </c:pt>
                <c:pt idx="4">
                  <c:v>day 39</c:v>
                </c:pt>
                <c:pt idx="5">
                  <c:v>day 40</c:v>
                </c:pt>
                <c:pt idx="6">
                  <c:v>day 41</c:v>
                </c:pt>
                <c:pt idx="7">
                  <c:v>Total</c:v>
                </c:pt>
              </c:strCache>
            </c:strRef>
          </c:cat>
          <c:val>
            <c:numRef>
              <c:f>Sheet4!$C$2:$C$9</c:f>
              <c:numCache>
                <c:formatCode>General</c:formatCode>
                <c:ptCount val="8"/>
                <c:pt idx="0">
                  <c:v>36</c:v>
                </c:pt>
                <c:pt idx="1">
                  <c:v>42</c:v>
                </c:pt>
                <c:pt idx="2">
                  <c:v>48</c:v>
                </c:pt>
                <c:pt idx="3">
                  <c:v>57</c:v>
                </c:pt>
                <c:pt idx="4">
                  <c:v>56</c:v>
                </c:pt>
                <c:pt idx="5">
                  <c:v>54</c:v>
                </c:pt>
                <c:pt idx="6">
                  <c:v>53</c:v>
                </c:pt>
                <c:pt idx="7">
                  <c:v>346</c:v>
                </c:pt>
              </c:numCache>
            </c:numRef>
          </c:val>
          <c:extLst>
            <c:ext xmlns:c16="http://schemas.microsoft.com/office/drawing/2014/chart" uri="{C3380CC4-5D6E-409C-BE32-E72D297353CC}">
              <c16:uniqueId val="{00000000-07FD-4511-BEC2-866EA876502F}"/>
            </c:ext>
          </c:extLst>
        </c:ser>
        <c:dLbls>
          <c:dLblPos val="outEnd"/>
          <c:showLegendKey val="0"/>
          <c:showVal val="1"/>
          <c:showCatName val="0"/>
          <c:showSerName val="0"/>
          <c:showPercent val="0"/>
          <c:showBubbleSize val="0"/>
        </c:dLbls>
        <c:gapWidth val="219"/>
        <c:overlap val="-27"/>
        <c:axId val="717233824"/>
        <c:axId val="717236320"/>
      </c:barChart>
      <c:catAx>
        <c:axId val="71723382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717236320"/>
        <c:crosses val="autoZero"/>
        <c:auto val="1"/>
        <c:lblAlgn val="ctr"/>
        <c:lblOffset val="100"/>
        <c:noMultiLvlLbl val="0"/>
      </c:catAx>
      <c:valAx>
        <c:axId val="717236320"/>
        <c:scaling>
          <c:orientation val="minMax"/>
        </c:scaling>
        <c:delete val="0"/>
        <c:axPos val="l"/>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b="1"/>
                  <a:t>Cumulative heat load</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717233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'[Data Omnigen 2021 - Year 1 - SAS Tables - All Data.xlsx]Vaginal Temp d 35 to 41'!$A$14</c:f>
              <c:strCache>
                <c:ptCount val="1"/>
                <c:pt idx="0">
                  <c:v>NSH</c:v>
                </c:pt>
              </c:strCache>
            </c:strRef>
          </c:tx>
          <c:spPr>
            <a:ln w="22225" cap="rnd">
              <a:solidFill>
                <a:srgbClr val="E46C0A"/>
              </a:solidFill>
              <a:round/>
            </a:ln>
            <a:effectLst/>
          </c:spPr>
          <c:marker>
            <c:symbol val="circle"/>
            <c:size val="6"/>
            <c:spPr>
              <a:solidFill>
                <a:schemeClr val="bg1"/>
              </a:solidFill>
              <a:ln w="22225">
                <a:solidFill>
                  <a:schemeClr val="accent2"/>
                </a:solidFill>
              </a:ln>
              <a:effectLst/>
            </c:spPr>
          </c:marker>
          <c:errBars>
            <c:errDir val="y"/>
            <c:errBarType val="both"/>
            <c:errValType val="fixedVal"/>
            <c:noEndCap val="0"/>
            <c:val val="7.400000000000001E-2"/>
            <c:spPr>
              <a:noFill/>
              <a:ln w="22225" cap="flat" cmpd="sng" algn="ctr">
                <a:solidFill>
                  <a:schemeClr val="accent2"/>
                </a:solidFill>
                <a:round/>
              </a:ln>
              <a:effectLst/>
            </c:spPr>
          </c:errBars>
          <c:cat>
            <c:numRef>
              <c:f>'[Data Omnigen 2021 - Year 1 - SAS Tables - All Data.xlsx]Vaginal Temp d 35 to 41'!$B$13:$Y$13</c:f>
              <c:numCache>
                <c:formatCode>h:mm</c:formatCode>
                <c:ptCount val="24"/>
                <c:pt idx="0">
                  <c:v>0</c:v>
                </c:pt>
                <c:pt idx="1">
                  <c:v>4.1666666666666664E-2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cat>
          <c:val>
            <c:numRef>
              <c:f>'[Data Omnigen 2021 - Year 1 - SAS Tables - All Data.xlsx]Vaginal Temp d 35 to 41'!$B$14:$Y$14</c:f>
              <c:numCache>
                <c:formatCode>General</c:formatCode>
                <c:ptCount val="24"/>
                <c:pt idx="0">
                  <c:v>38.774999999999999</c:v>
                </c:pt>
                <c:pt idx="1">
                  <c:v>38.704999999999998</c:v>
                </c:pt>
                <c:pt idx="2">
                  <c:v>38.549999999999997</c:v>
                </c:pt>
                <c:pt idx="3">
                  <c:v>38.42</c:v>
                </c:pt>
                <c:pt idx="4">
                  <c:v>38.32</c:v>
                </c:pt>
                <c:pt idx="5">
                  <c:v>38.260000000000005</c:v>
                </c:pt>
                <c:pt idx="6">
                  <c:v>38.173000000000002</c:v>
                </c:pt>
                <c:pt idx="7">
                  <c:v>38.020000000000003</c:v>
                </c:pt>
                <c:pt idx="8">
                  <c:v>38.245000000000005</c:v>
                </c:pt>
                <c:pt idx="9">
                  <c:v>38.545000000000002</c:v>
                </c:pt>
                <c:pt idx="10">
                  <c:v>38.744999999999997</c:v>
                </c:pt>
                <c:pt idx="11">
                  <c:v>39.018000000000001</c:v>
                </c:pt>
                <c:pt idx="12">
                  <c:v>39.314999999999998</c:v>
                </c:pt>
                <c:pt idx="13">
                  <c:v>39.67</c:v>
                </c:pt>
                <c:pt idx="14">
                  <c:v>39.909999999999997</c:v>
                </c:pt>
                <c:pt idx="15">
                  <c:v>40.125</c:v>
                </c:pt>
                <c:pt idx="16">
                  <c:v>40.075000000000003</c:v>
                </c:pt>
                <c:pt idx="17">
                  <c:v>40.04</c:v>
                </c:pt>
                <c:pt idx="18">
                  <c:v>39.709999999999994</c:v>
                </c:pt>
                <c:pt idx="19">
                  <c:v>39.43</c:v>
                </c:pt>
                <c:pt idx="20">
                  <c:v>39.195</c:v>
                </c:pt>
                <c:pt idx="21">
                  <c:v>39.064999999999998</c:v>
                </c:pt>
                <c:pt idx="22">
                  <c:v>39.010000000000005</c:v>
                </c:pt>
                <c:pt idx="23">
                  <c:v>38.945</c:v>
                </c:pt>
              </c:numCache>
            </c:numRef>
          </c:val>
          <c:smooth val="0"/>
          <c:extLst>
            <c:ext xmlns:c16="http://schemas.microsoft.com/office/drawing/2014/chart" uri="{C3380CC4-5D6E-409C-BE32-E72D297353CC}">
              <c16:uniqueId val="{00000000-94C5-4E78-B964-0BADAD9BCFD8}"/>
            </c:ext>
          </c:extLst>
        </c:ser>
        <c:ser>
          <c:idx val="1"/>
          <c:order val="1"/>
          <c:tx>
            <c:strRef>
              <c:f>'[Data Omnigen 2021 - Year 1 - SAS Tables - All Data.xlsx]Vaginal Temp d 35 to 41'!$A$15</c:f>
              <c:strCache>
                <c:ptCount val="1"/>
                <c:pt idx="0">
                  <c:v>SH</c:v>
                </c:pt>
              </c:strCache>
            </c:strRef>
          </c:tx>
          <c:spPr>
            <a:ln w="22225" cap="rnd">
              <a:solidFill>
                <a:srgbClr val="0000CC"/>
              </a:solidFill>
              <a:round/>
            </a:ln>
            <a:effectLst/>
          </c:spPr>
          <c:marker>
            <c:symbol val="circle"/>
            <c:size val="6"/>
            <c:spPr>
              <a:solidFill>
                <a:schemeClr val="bg1"/>
              </a:solidFill>
              <a:ln w="22225">
                <a:solidFill>
                  <a:srgbClr val="0432FF"/>
                </a:solidFill>
              </a:ln>
              <a:effectLst/>
            </c:spPr>
          </c:marker>
          <c:errBars>
            <c:errDir val="y"/>
            <c:errBarType val="both"/>
            <c:errValType val="fixedVal"/>
            <c:noEndCap val="0"/>
            <c:val val="7.400000000000001E-2"/>
            <c:spPr>
              <a:noFill/>
              <a:ln w="22225" cap="flat" cmpd="sng" algn="ctr">
                <a:solidFill>
                  <a:srgbClr val="0432FF"/>
                </a:solidFill>
                <a:round/>
              </a:ln>
              <a:effectLst/>
            </c:spPr>
          </c:errBars>
          <c:cat>
            <c:numRef>
              <c:f>'[Data Omnigen 2021 - Year 1 - SAS Tables - All Data.xlsx]Vaginal Temp d 35 to 41'!$B$13:$Y$13</c:f>
              <c:numCache>
                <c:formatCode>h:mm</c:formatCode>
                <c:ptCount val="24"/>
                <c:pt idx="0">
                  <c:v>0</c:v>
                </c:pt>
                <c:pt idx="1">
                  <c:v>4.1666666666666664E-2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cat>
          <c:val>
            <c:numRef>
              <c:f>'[Data Omnigen 2021 - Year 1 - SAS Tables - All Data.xlsx]Vaginal Temp d 35 to 41'!$B$15:$Y$15</c:f>
              <c:numCache>
                <c:formatCode>General</c:formatCode>
                <c:ptCount val="24"/>
                <c:pt idx="0">
                  <c:v>39.019999999999996</c:v>
                </c:pt>
                <c:pt idx="1">
                  <c:v>38.945</c:v>
                </c:pt>
                <c:pt idx="2">
                  <c:v>38.814999999999998</c:v>
                </c:pt>
                <c:pt idx="3">
                  <c:v>38.72</c:v>
                </c:pt>
                <c:pt idx="4">
                  <c:v>38.685000000000002</c:v>
                </c:pt>
                <c:pt idx="5">
                  <c:v>38.655000000000001</c:v>
                </c:pt>
                <c:pt idx="6">
                  <c:v>38.564999999999998</c:v>
                </c:pt>
                <c:pt idx="7">
                  <c:v>38.395000000000003</c:v>
                </c:pt>
                <c:pt idx="8">
                  <c:v>38.515000000000001</c:v>
                </c:pt>
                <c:pt idx="9">
                  <c:v>38.655000000000001</c:v>
                </c:pt>
                <c:pt idx="10">
                  <c:v>38.704999999999998</c:v>
                </c:pt>
                <c:pt idx="11">
                  <c:v>38.807500000000005</c:v>
                </c:pt>
                <c:pt idx="12">
                  <c:v>38.945</c:v>
                </c:pt>
                <c:pt idx="13">
                  <c:v>39.090000000000003</c:v>
                </c:pt>
                <c:pt idx="14">
                  <c:v>39.28</c:v>
                </c:pt>
                <c:pt idx="15">
                  <c:v>39.400000000000006</c:v>
                </c:pt>
                <c:pt idx="16">
                  <c:v>39.44</c:v>
                </c:pt>
                <c:pt idx="17">
                  <c:v>39.489999999999995</c:v>
                </c:pt>
                <c:pt idx="18">
                  <c:v>39.450000000000003</c:v>
                </c:pt>
                <c:pt idx="19">
                  <c:v>39.369999999999997</c:v>
                </c:pt>
                <c:pt idx="20">
                  <c:v>39.254999999999995</c:v>
                </c:pt>
                <c:pt idx="21">
                  <c:v>39.185000000000002</c:v>
                </c:pt>
                <c:pt idx="22">
                  <c:v>39.174999999999997</c:v>
                </c:pt>
                <c:pt idx="23">
                  <c:v>39.135000000000005</c:v>
                </c:pt>
              </c:numCache>
            </c:numRef>
          </c:val>
          <c:smooth val="0"/>
          <c:extLst>
            <c:ext xmlns:c16="http://schemas.microsoft.com/office/drawing/2014/chart" uri="{C3380CC4-5D6E-409C-BE32-E72D297353CC}">
              <c16:uniqueId val="{00000001-94C5-4E78-B964-0BADAD9BCFD8}"/>
            </c:ext>
          </c:extLst>
        </c:ser>
        <c:ser>
          <c:idx val="2"/>
          <c:order val="2"/>
          <c:tx>
            <c:v>P</c:v>
          </c:tx>
          <c:spPr>
            <a:ln w="28575" cap="rnd">
              <a:noFill/>
              <a:round/>
            </a:ln>
            <a:effectLst/>
          </c:spPr>
          <c:marker>
            <c:symbol val="plus"/>
            <c:size val="6"/>
            <c:spPr>
              <a:noFill/>
              <a:ln w="9525">
                <a:solidFill>
                  <a:schemeClr val="tx1"/>
                </a:solidFill>
              </a:ln>
              <a:effectLst/>
            </c:spPr>
          </c:marker>
          <c:val>
            <c:numRef>
              <c:f>'[Data Omnigen 2021 - Year 1 - SAS Tables - All Data.xlsx]Vaginal Temp d 35 to 41'!$B$17:$Y$17</c:f>
              <c:numCache>
                <c:formatCode>General</c:formatCode>
                <c:ptCount val="24"/>
                <c:pt idx="0">
                  <c:v>38.524999999999999</c:v>
                </c:pt>
                <c:pt idx="1">
                  <c:v>38.454999999999998</c:v>
                </c:pt>
                <c:pt idx="2">
                  <c:v>38.299999999999997</c:v>
                </c:pt>
                <c:pt idx="3">
                  <c:v>38.17</c:v>
                </c:pt>
                <c:pt idx="4">
                  <c:v>38.07</c:v>
                </c:pt>
                <c:pt idx="5">
                  <c:v>38.010000000000005</c:v>
                </c:pt>
                <c:pt idx="6">
                  <c:v>37.923000000000002</c:v>
                </c:pt>
                <c:pt idx="7">
                  <c:v>37.770000000000003</c:v>
                </c:pt>
                <c:pt idx="8">
                  <c:v>37.995000000000005</c:v>
                </c:pt>
                <c:pt idx="11">
                  <c:v>38.557500000000005</c:v>
                </c:pt>
                <c:pt idx="12">
                  <c:v>38.695</c:v>
                </c:pt>
                <c:pt idx="13">
                  <c:v>38.840000000000003</c:v>
                </c:pt>
                <c:pt idx="14">
                  <c:v>39.03</c:v>
                </c:pt>
                <c:pt idx="15">
                  <c:v>39.150000000000006</c:v>
                </c:pt>
                <c:pt idx="16">
                  <c:v>39.19</c:v>
                </c:pt>
                <c:pt idx="17">
                  <c:v>39.239999999999995</c:v>
                </c:pt>
                <c:pt idx="18">
                  <c:v>39.200000000000003</c:v>
                </c:pt>
                <c:pt idx="23">
                  <c:v>38.695</c:v>
                </c:pt>
              </c:numCache>
            </c:numRef>
          </c:val>
          <c:smooth val="0"/>
          <c:extLst>
            <c:ext xmlns:c16="http://schemas.microsoft.com/office/drawing/2014/chart" uri="{C3380CC4-5D6E-409C-BE32-E72D297353CC}">
              <c16:uniqueId val="{00000002-94C5-4E78-B964-0BADAD9BCFD8}"/>
            </c:ext>
          </c:extLst>
        </c:ser>
        <c:dLbls>
          <c:showLegendKey val="0"/>
          <c:showVal val="0"/>
          <c:showCatName val="0"/>
          <c:showSerName val="0"/>
          <c:showPercent val="0"/>
          <c:showBubbleSize val="0"/>
        </c:dLbls>
        <c:marker val="1"/>
        <c:smooth val="0"/>
        <c:axId val="782980399"/>
        <c:axId val="782982047"/>
      </c:lineChart>
      <c:lineChart>
        <c:grouping val="standard"/>
        <c:varyColors val="0"/>
        <c:ser>
          <c:idx val="3"/>
          <c:order val="3"/>
          <c:tx>
            <c:v>THI</c:v>
          </c:tx>
          <c:spPr>
            <a:ln w="28575" cap="rnd">
              <a:solidFill>
                <a:schemeClr val="tx1"/>
              </a:solidFill>
              <a:prstDash val="dash"/>
              <a:round/>
            </a:ln>
            <a:effectLst/>
          </c:spPr>
          <c:marker>
            <c:symbol val="none"/>
          </c:marker>
          <c:val>
            <c:numRef>
              <c:f>'[Data Omnigen 2021 - Year 1 - SAS Tables - All Data.xlsx]Vaginal Temp d 35 to 41'!$B$18:$Y$18</c:f>
              <c:numCache>
                <c:formatCode>General</c:formatCode>
                <c:ptCount val="24"/>
                <c:pt idx="0">
                  <c:v>74.958525359999996</c:v>
                </c:pt>
                <c:pt idx="1">
                  <c:v>74.681756429999993</c:v>
                </c:pt>
                <c:pt idx="2">
                  <c:v>74.355898929999995</c:v>
                </c:pt>
                <c:pt idx="3">
                  <c:v>74.089022139999997</c:v>
                </c:pt>
                <c:pt idx="4">
                  <c:v>73.866891789999997</c:v>
                </c:pt>
                <c:pt idx="5">
                  <c:v>73.810562860000005</c:v>
                </c:pt>
                <c:pt idx="6">
                  <c:v>73.586134639999997</c:v>
                </c:pt>
                <c:pt idx="7">
                  <c:v>73.971582859999998</c:v>
                </c:pt>
                <c:pt idx="8">
                  <c:v>76.437868570000006</c:v>
                </c:pt>
                <c:pt idx="9">
                  <c:v>78.611381609999995</c:v>
                </c:pt>
                <c:pt idx="10">
                  <c:v>79.861576959999994</c:v>
                </c:pt>
                <c:pt idx="11">
                  <c:v>80.501483039999997</c:v>
                </c:pt>
                <c:pt idx="12">
                  <c:v>81.109383210000004</c:v>
                </c:pt>
                <c:pt idx="13">
                  <c:v>81.817414819999996</c:v>
                </c:pt>
                <c:pt idx="14">
                  <c:v>82.316340179999997</c:v>
                </c:pt>
                <c:pt idx="15">
                  <c:v>82.650929289999993</c:v>
                </c:pt>
                <c:pt idx="16">
                  <c:v>82.358160179999999</c:v>
                </c:pt>
                <c:pt idx="17">
                  <c:v>81.88018375</c:v>
                </c:pt>
                <c:pt idx="18">
                  <c:v>79.957843389999994</c:v>
                </c:pt>
                <c:pt idx="19">
                  <c:v>78.804281790000005</c:v>
                </c:pt>
                <c:pt idx="20">
                  <c:v>77.348235180000003</c:v>
                </c:pt>
                <c:pt idx="21">
                  <c:v>76.499840000000006</c:v>
                </c:pt>
                <c:pt idx="22">
                  <c:v>76.143624290000005</c:v>
                </c:pt>
                <c:pt idx="23">
                  <c:v>75.759097499999996</c:v>
                </c:pt>
              </c:numCache>
            </c:numRef>
          </c:val>
          <c:smooth val="0"/>
          <c:extLst>
            <c:ext xmlns:c16="http://schemas.microsoft.com/office/drawing/2014/chart" uri="{C3380CC4-5D6E-409C-BE32-E72D297353CC}">
              <c16:uniqueId val="{00000003-94C5-4E78-B964-0BADAD9BCFD8}"/>
            </c:ext>
          </c:extLst>
        </c:ser>
        <c:dLbls>
          <c:showLegendKey val="0"/>
          <c:showVal val="0"/>
          <c:showCatName val="0"/>
          <c:showSerName val="0"/>
          <c:showPercent val="0"/>
          <c:showBubbleSize val="0"/>
        </c:dLbls>
        <c:marker val="1"/>
        <c:smooth val="0"/>
        <c:axId val="759348768"/>
        <c:axId val="759346688"/>
      </c:lineChart>
      <c:catAx>
        <c:axId val="782980399"/>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a:t>Hour of the day</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h:mm"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800" b="0" i="0" u="none" strike="noStrike" kern="1200" baseline="0">
                <a:solidFill>
                  <a:schemeClr val="tx1"/>
                </a:solidFill>
                <a:latin typeface="+mn-lt"/>
                <a:ea typeface="+mn-ea"/>
                <a:cs typeface="+mn-cs"/>
              </a:defRPr>
            </a:pPr>
            <a:endParaRPr lang="en-US"/>
          </a:p>
        </c:txPr>
        <c:crossAx val="782982047"/>
        <c:crosses val="autoZero"/>
        <c:auto val="1"/>
        <c:lblAlgn val="ctr"/>
        <c:lblOffset val="100"/>
        <c:noMultiLvlLbl val="0"/>
      </c:catAx>
      <c:valAx>
        <c:axId val="782982047"/>
        <c:scaling>
          <c:orientation val="minMax"/>
          <c:min val="37.5"/>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a:t>Intravaginal temperature, ∘C</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82980399"/>
        <c:crosses val="autoZero"/>
        <c:crossBetween val="between"/>
      </c:valAx>
      <c:valAx>
        <c:axId val="759346688"/>
        <c:scaling>
          <c:orientation val="minMax"/>
          <c:min val="64"/>
        </c:scaling>
        <c:delete val="0"/>
        <c:axPos val="r"/>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a:t>Average thermal-humidity index (THI) </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59348768"/>
        <c:crosses val="max"/>
        <c:crossBetween val="between"/>
      </c:valAx>
      <c:catAx>
        <c:axId val="759348768"/>
        <c:scaling>
          <c:orientation val="minMax"/>
        </c:scaling>
        <c:delete val="1"/>
        <c:axPos val="b"/>
        <c:majorTickMark val="out"/>
        <c:minorTickMark val="none"/>
        <c:tickLblPos val="nextTo"/>
        <c:crossAx val="759346688"/>
        <c:crosses val="autoZero"/>
        <c:auto val="1"/>
        <c:lblAlgn val="ctr"/>
        <c:lblOffset val="100"/>
        <c:noMultiLvlLbl val="0"/>
      </c:catAx>
      <c:spPr>
        <a:noFill/>
        <a:ln>
          <a:noFill/>
        </a:ln>
        <a:effectLst/>
      </c:spPr>
    </c:plotArea>
    <c:legend>
      <c:legendPos val="t"/>
      <c:legendEntry>
        <c:idx val="2"/>
        <c:delete val="1"/>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'[Data Omnigen 2021 - Year 1 - SAS Tables - All Data.xlsx]Vaginal Temp d 126 to 132'!$A$14</c:f>
              <c:strCache>
                <c:ptCount val="1"/>
                <c:pt idx="0">
                  <c:v>NSH</c:v>
                </c:pt>
              </c:strCache>
            </c:strRef>
          </c:tx>
          <c:spPr>
            <a:ln w="22225" cap="rnd">
              <a:solidFill>
                <a:srgbClr val="E46C0A"/>
              </a:solidFill>
              <a:round/>
            </a:ln>
            <a:effectLst/>
          </c:spPr>
          <c:marker>
            <c:symbol val="circle"/>
            <c:size val="6"/>
            <c:spPr>
              <a:solidFill>
                <a:schemeClr val="bg1"/>
              </a:solidFill>
              <a:ln w="22225">
                <a:solidFill>
                  <a:schemeClr val="accent2"/>
                </a:solidFill>
              </a:ln>
              <a:effectLst/>
            </c:spPr>
          </c:marker>
          <c:errBars>
            <c:errDir val="y"/>
            <c:errBarType val="both"/>
            <c:errValType val="fixedVal"/>
            <c:noEndCap val="0"/>
            <c:val val="4.300000000000001E-2"/>
            <c:spPr>
              <a:noFill/>
              <a:ln w="22225" cap="flat" cmpd="sng" algn="ctr">
                <a:solidFill>
                  <a:schemeClr val="accent2"/>
                </a:solidFill>
                <a:round/>
              </a:ln>
              <a:effectLst/>
            </c:spPr>
          </c:errBars>
          <c:cat>
            <c:numRef>
              <c:f>'[Data Omnigen 2021 - Year 1 - SAS Tables - All Data.xlsx]Vaginal Temp d 126 to 132'!$B$13:$Y$13</c:f>
              <c:numCache>
                <c:formatCode>h:mm</c:formatCode>
                <c:ptCount val="24"/>
                <c:pt idx="0">
                  <c:v>0</c:v>
                </c:pt>
                <c:pt idx="1">
                  <c:v>4.1666666666666664E-2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cat>
          <c:val>
            <c:numRef>
              <c:f>'[Data Omnigen 2021 - Year 1 - SAS Tables - All Data.xlsx]Vaginal Temp d 126 to 132'!$B$14:$Y$14</c:f>
              <c:numCache>
                <c:formatCode>General</c:formatCode>
                <c:ptCount val="24"/>
                <c:pt idx="0">
                  <c:v>38.68</c:v>
                </c:pt>
                <c:pt idx="1">
                  <c:v>38.659999999999997</c:v>
                </c:pt>
                <c:pt idx="2">
                  <c:v>38.659999999999997</c:v>
                </c:pt>
                <c:pt idx="3">
                  <c:v>38.659999999999997</c:v>
                </c:pt>
                <c:pt idx="4">
                  <c:v>38.65</c:v>
                </c:pt>
                <c:pt idx="5">
                  <c:v>38.65</c:v>
                </c:pt>
                <c:pt idx="6">
                  <c:v>38.61</c:v>
                </c:pt>
                <c:pt idx="7">
                  <c:v>38.47</c:v>
                </c:pt>
                <c:pt idx="8">
                  <c:v>38.32</c:v>
                </c:pt>
                <c:pt idx="9">
                  <c:v>38.25</c:v>
                </c:pt>
                <c:pt idx="10">
                  <c:v>38.28</c:v>
                </c:pt>
                <c:pt idx="11">
                  <c:v>38.340000000000003</c:v>
                </c:pt>
                <c:pt idx="12">
                  <c:v>38.43</c:v>
                </c:pt>
                <c:pt idx="13">
                  <c:v>38.49</c:v>
                </c:pt>
                <c:pt idx="14">
                  <c:v>38.57</c:v>
                </c:pt>
                <c:pt idx="15">
                  <c:v>38.68</c:v>
                </c:pt>
                <c:pt idx="16">
                  <c:v>38.75</c:v>
                </c:pt>
                <c:pt idx="17">
                  <c:v>38.78</c:v>
                </c:pt>
                <c:pt idx="18">
                  <c:v>38.78</c:v>
                </c:pt>
                <c:pt idx="19">
                  <c:v>38.71</c:v>
                </c:pt>
                <c:pt idx="20">
                  <c:v>38.729999999999997</c:v>
                </c:pt>
                <c:pt idx="21">
                  <c:v>38.840000000000003</c:v>
                </c:pt>
                <c:pt idx="22">
                  <c:v>38.799999999999997</c:v>
                </c:pt>
                <c:pt idx="23">
                  <c:v>38.700000000000003</c:v>
                </c:pt>
              </c:numCache>
            </c:numRef>
          </c:val>
          <c:smooth val="0"/>
          <c:extLst>
            <c:ext xmlns:c16="http://schemas.microsoft.com/office/drawing/2014/chart" uri="{C3380CC4-5D6E-409C-BE32-E72D297353CC}">
              <c16:uniqueId val="{00000000-B672-46A0-AFD7-4731C221BEE6}"/>
            </c:ext>
          </c:extLst>
        </c:ser>
        <c:ser>
          <c:idx val="1"/>
          <c:order val="1"/>
          <c:tx>
            <c:strRef>
              <c:f>'[Data Omnigen 2021 - Year 1 - SAS Tables - All Data.xlsx]Vaginal Temp d 126 to 132'!$A$15</c:f>
              <c:strCache>
                <c:ptCount val="1"/>
                <c:pt idx="0">
                  <c:v>SH</c:v>
                </c:pt>
              </c:strCache>
            </c:strRef>
          </c:tx>
          <c:spPr>
            <a:ln w="22225" cap="rnd">
              <a:solidFill>
                <a:srgbClr val="0000CC"/>
              </a:solidFill>
              <a:round/>
            </a:ln>
            <a:effectLst/>
          </c:spPr>
          <c:marker>
            <c:symbol val="circle"/>
            <c:size val="6"/>
            <c:spPr>
              <a:solidFill>
                <a:schemeClr val="bg1"/>
              </a:solidFill>
              <a:ln w="22225">
                <a:solidFill>
                  <a:srgbClr val="0432FF"/>
                </a:solidFill>
              </a:ln>
              <a:effectLst/>
            </c:spPr>
          </c:marker>
          <c:errBars>
            <c:errDir val="y"/>
            <c:errBarType val="both"/>
            <c:errValType val="fixedVal"/>
            <c:noEndCap val="0"/>
            <c:val val="4.300000000000001E-2"/>
            <c:spPr>
              <a:noFill/>
              <a:ln w="22225" cap="flat" cmpd="sng" algn="ctr">
                <a:solidFill>
                  <a:srgbClr val="0432FF"/>
                </a:solidFill>
                <a:round/>
              </a:ln>
              <a:effectLst/>
            </c:spPr>
          </c:errBars>
          <c:cat>
            <c:numRef>
              <c:f>'[Data Omnigen 2021 - Year 1 - SAS Tables - All Data.xlsx]Vaginal Temp d 126 to 132'!$B$13:$Y$13</c:f>
              <c:numCache>
                <c:formatCode>h:mm</c:formatCode>
                <c:ptCount val="24"/>
                <c:pt idx="0">
                  <c:v>0</c:v>
                </c:pt>
                <c:pt idx="1">
                  <c:v>4.1666666666666664E-2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cat>
          <c:val>
            <c:numRef>
              <c:f>'[Data Omnigen 2021 - Year 1 - SAS Tables - All Data.xlsx]Vaginal Temp d 126 to 132'!$B$15:$Y$15</c:f>
              <c:numCache>
                <c:formatCode>General</c:formatCode>
                <c:ptCount val="24"/>
                <c:pt idx="0">
                  <c:v>38.72</c:v>
                </c:pt>
                <c:pt idx="1">
                  <c:v>38.68</c:v>
                </c:pt>
                <c:pt idx="2">
                  <c:v>38.67</c:v>
                </c:pt>
                <c:pt idx="3">
                  <c:v>38.65</c:v>
                </c:pt>
                <c:pt idx="4">
                  <c:v>38.69</c:v>
                </c:pt>
                <c:pt idx="5">
                  <c:v>38.69</c:v>
                </c:pt>
                <c:pt idx="6">
                  <c:v>38.619999999999997</c:v>
                </c:pt>
                <c:pt idx="7">
                  <c:v>38.46</c:v>
                </c:pt>
                <c:pt idx="8">
                  <c:v>38.299999999999997</c:v>
                </c:pt>
                <c:pt idx="9">
                  <c:v>38.28</c:v>
                </c:pt>
                <c:pt idx="10">
                  <c:v>38.33</c:v>
                </c:pt>
                <c:pt idx="11">
                  <c:v>38.36</c:v>
                </c:pt>
                <c:pt idx="12">
                  <c:v>38.43</c:v>
                </c:pt>
                <c:pt idx="13">
                  <c:v>38.5</c:v>
                </c:pt>
                <c:pt idx="14">
                  <c:v>38.590000000000003</c:v>
                </c:pt>
                <c:pt idx="15">
                  <c:v>38.72</c:v>
                </c:pt>
                <c:pt idx="16">
                  <c:v>38.79</c:v>
                </c:pt>
                <c:pt idx="17">
                  <c:v>38.81</c:v>
                </c:pt>
                <c:pt idx="18">
                  <c:v>38.78</c:v>
                </c:pt>
                <c:pt idx="19">
                  <c:v>38.729999999999997</c:v>
                </c:pt>
                <c:pt idx="20">
                  <c:v>38.78</c:v>
                </c:pt>
                <c:pt idx="21">
                  <c:v>38.869999999999997</c:v>
                </c:pt>
                <c:pt idx="22">
                  <c:v>38.82</c:v>
                </c:pt>
                <c:pt idx="23">
                  <c:v>38.72</c:v>
                </c:pt>
              </c:numCache>
            </c:numRef>
          </c:val>
          <c:smooth val="0"/>
          <c:extLst>
            <c:ext xmlns:c16="http://schemas.microsoft.com/office/drawing/2014/chart" uri="{C3380CC4-5D6E-409C-BE32-E72D297353CC}">
              <c16:uniqueId val="{00000001-B672-46A0-AFD7-4731C221BEE6}"/>
            </c:ext>
          </c:extLst>
        </c:ser>
        <c:dLbls>
          <c:showLegendKey val="0"/>
          <c:showVal val="0"/>
          <c:showCatName val="0"/>
          <c:showSerName val="0"/>
          <c:showPercent val="0"/>
          <c:showBubbleSize val="0"/>
        </c:dLbls>
        <c:marker val="1"/>
        <c:smooth val="0"/>
        <c:axId val="782980399"/>
        <c:axId val="782982047"/>
      </c:lineChart>
      <c:lineChart>
        <c:grouping val="standard"/>
        <c:varyColors val="0"/>
        <c:ser>
          <c:idx val="2"/>
          <c:order val="2"/>
          <c:tx>
            <c:v>THI</c:v>
          </c:tx>
          <c:spPr>
            <a:ln w="28575" cap="rnd">
              <a:solidFill>
                <a:schemeClr val="tx1"/>
              </a:solidFill>
              <a:prstDash val="dash"/>
              <a:round/>
            </a:ln>
            <a:effectLst/>
          </c:spPr>
          <c:marker>
            <c:symbol val="none"/>
          </c:marker>
          <c:val>
            <c:numRef>
              <c:f>'[Data Omnigen 2021 - Year 1 - SAS Tables - All Data.xlsx]Vaginal Temp d 126 to 132'!$B$17:$Y$17</c:f>
              <c:numCache>
                <c:formatCode>0.00</c:formatCode>
                <c:ptCount val="24"/>
                <c:pt idx="0">
                  <c:v>61.759344642857151</c:v>
                </c:pt>
                <c:pt idx="1">
                  <c:v>61.426431964285712</c:v>
                </c:pt>
                <c:pt idx="2">
                  <c:v>60.894423750000001</c:v>
                </c:pt>
                <c:pt idx="3">
                  <c:v>59.814178749999996</c:v>
                </c:pt>
                <c:pt idx="4">
                  <c:v>59.233667857142862</c:v>
                </c:pt>
                <c:pt idx="5">
                  <c:v>59.036837500000004</c:v>
                </c:pt>
                <c:pt idx="6">
                  <c:v>59.015155178571426</c:v>
                </c:pt>
                <c:pt idx="7">
                  <c:v>59.361973214285719</c:v>
                </c:pt>
                <c:pt idx="8">
                  <c:v>61.532734821428576</c:v>
                </c:pt>
                <c:pt idx="9">
                  <c:v>64.324656964285708</c:v>
                </c:pt>
                <c:pt idx="10">
                  <c:v>66.451308392857143</c:v>
                </c:pt>
                <c:pt idx="11">
                  <c:v>68.048293928571425</c:v>
                </c:pt>
                <c:pt idx="12">
                  <c:v>69.17155160714286</c:v>
                </c:pt>
                <c:pt idx="13">
                  <c:v>69.924464821428572</c:v>
                </c:pt>
                <c:pt idx="14">
                  <c:v>70.560025357142862</c:v>
                </c:pt>
                <c:pt idx="15">
                  <c:v>71.118685357142866</c:v>
                </c:pt>
                <c:pt idx="16">
                  <c:v>71.190898392857136</c:v>
                </c:pt>
                <c:pt idx="17">
                  <c:v>70.205952142857143</c:v>
                </c:pt>
                <c:pt idx="18">
                  <c:v>67.808055178571422</c:v>
                </c:pt>
                <c:pt idx="19">
                  <c:v>65.497434642857144</c:v>
                </c:pt>
                <c:pt idx="20">
                  <c:v>64.343680000000006</c:v>
                </c:pt>
                <c:pt idx="21">
                  <c:v>62.740440714285704</c:v>
                </c:pt>
                <c:pt idx="22">
                  <c:v>62.071539821428566</c:v>
                </c:pt>
                <c:pt idx="23">
                  <c:v>61.401653035714283</c:v>
                </c:pt>
              </c:numCache>
            </c:numRef>
          </c:val>
          <c:smooth val="0"/>
          <c:extLst>
            <c:ext xmlns:c16="http://schemas.microsoft.com/office/drawing/2014/chart" uri="{C3380CC4-5D6E-409C-BE32-E72D297353CC}">
              <c16:uniqueId val="{00000002-B672-46A0-AFD7-4731C221BEE6}"/>
            </c:ext>
          </c:extLst>
        </c:ser>
        <c:dLbls>
          <c:showLegendKey val="0"/>
          <c:showVal val="0"/>
          <c:showCatName val="0"/>
          <c:showSerName val="0"/>
          <c:showPercent val="0"/>
          <c:showBubbleSize val="0"/>
        </c:dLbls>
        <c:marker val="1"/>
        <c:smooth val="0"/>
        <c:axId val="819334240"/>
        <c:axId val="819336320"/>
      </c:lineChart>
      <c:catAx>
        <c:axId val="782980399"/>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a:t>Hour of the day</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h:mm"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800" b="0" i="0" u="none" strike="noStrike" kern="1200" baseline="0">
                <a:solidFill>
                  <a:schemeClr val="tx1"/>
                </a:solidFill>
                <a:latin typeface="+mn-lt"/>
                <a:ea typeface="+mn-ea"/>
                <a:cs typeface="+mn-cs"/>
              </a:defRPr>
            </a:pPr>
            <a:endParaRPr lang="en-US"/>
          </a:p>
        </c:txPr>
        <c:crossAx val="782982047"/>
        <c:crosses val="autoZero"/>
        <c:auto val="1"/>
        <c:lblAlgn val="ctr"/>
        <c:lblOffset val="100"/>
        <c:noMultiLvlLbl val="0"/>
      </c:catAx>
      <c:valAx>
        <c:axId val="782982047"/>
        <c:scaling>
          <c:orientation val="minMax"/>
          <c:max val="40.5"/>
          <c:min val="37.5"/>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a:t>Intravaginal temperature, ∘C</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82980399"/>
        <c:crosses val="autoZero"/>
        <c:crossBetween val="midCat"/>
      </c:valAx>
      <c:valAx>
        <c:axId val="819336320"/>
        <c:scaling>
          <c:orientation val="minMax"/>
          <c:max val="80"/>
          <c:min val="40"/>
        </c:scaling>
        <c:delete val="0"/>
        <c:axPos val="r"/>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a:t>Average thermal-humidity index (THI)</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819334240"/>
        <c:crosses val="max"/>
        <c:crossBetween val="between"/>
      </c:valAx>
      <c:catAx>
        <c:axId val="819334240"/>
        <c:scaling>
          <c:orientation val="minMax"/>
        </c:scaling>
        <c:delete val="1"/>
        <c:axPos val="b"/>
        <c:majorTickMark val="out"/>
        <c:minorTickMark val="none"/>
        <c:tickLblPos val="nextTo"/>
        <c:crossAx val="819336320"/>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v>Cumulative Heat Load</c:v>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Sheet4!$I$2:$I$9</c:f>
              <c:strCache>
                <c:ptCount val="8"/>
                <c:pt idx="0">
                  <c:v>day 126</c:v>
                </c:pt>
                <c:pt idx="1">
                  <c:v>day 127</c:v>
                </c:pt>
                <c:pt idx="2">
                  <c:v>day 128</c:v>
                </c:pt>
                <c:pt idx="3">
                  <c:v>day 129</c:v>
                </c:pt>
                <c:pt idx="4">
                  <c:v>day 130</c:v>
                </c:pt>
                <c:pt idx="5">
                  <c:v>day 131</c:v>
                </c:pt>
                <c:pt idx="6">
                  <c:v>day 132</c:v>
                </c:pt>
                <c:pt idx="7">
                  <c:v>Total</c:v>
                </c:pt>
              </c:strCache>
            </c:strRef>
          </c:cat>
          <c:val>
            <c:numRef>
              <c:f>Sheet4!$H$2:$H$9</c:f>
              <c:numCache>
                <c:formatCode>General</c:formatCode>
                <c:ptCount val="8"/>
                <c:pt idx="0">
                  <c:v>-4</c:v>
                </c:pt>
                <c:pt idx="1">
                  <c:v>-5</c:v>
                </c:pt>
                <c:pt idx="2">
                  <c:v>-11</c:v>
                </c:pt>
                <c:pt idx="3">
                  <c:v>-24</c:v>
                </c:pt>
                <c:pt idx="4">
                  <c:v>-20</c:v>
                </c:pt>
                <c:pt idx="5">
                  <c:v>-20</c:v>
                </c:pt>
                <c:pt idx="6">
                  <c:v>-16</c:v>
                </c:pt>
                <c:pt idx="7">
                  <c:v>-100</c:v>
                </c:pt>
              </c:numCache>
            </c:numRef>
          </c:val>
          <c:extLst>
            <c:ext xmlns:c16="http://schemas.microsoft.com/office/drawing/2014/chart" uri="{C3380CC4-5D6E-409C-BE32-E72D297353CC}">
              <c16:uniqueId val="{00000000-CCB1-4E24-97BB-B43174036E18}"/>
            </c:ext>
          </c:extLst>
        </c:ser>
        <c:dLbls>
          <c:dLblPos val="outEnd"/>
          <c:showLegendKey val="0"/>
          <c:showVal val="1"/>
          <c:showCatName val="0"/>
          <c:showSerName val="0"/>
          <c:showPercent val="0"/>
          <c:showBubbleSize val="0"/>
        </c:dLbls>
        <c:gapWidth val="219"/>
        <c:overlap val="-27"/>
        <c:axId val="717233824"/>
        <c:axId val="717236320"/>
      </c:barChart>
      <c:catAx>
        <c:axId val="717233824"/>
        <c:scaling>
          <c:orientation val="minMax"/>
        </c:scaling>
        <c:delete val="0"/>
        <c:axPos val="b"/>
        <c:numFmt formatCode="General" sourceLinked="1"/>
        <c:majorTickMark val="out"/>
        <c:minorTickMark val="none"/>
        <c:tickLblPos val="high"/>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17236320"/>
        <c:crosses val="autoZero"/>
        <c:auto val="1"/>
        <c:lblAlgn val="ctr"/>
        <c:lblOffset val="100"/>
        <c:noMultiLvlLbl val="0"/>
      </c:catAx>
      <c:valAx>
        <c:axId val="717236320"/>
        <c:scaling>
          <c:orientation val="minMax"/>
        </c:scaling>
        <c:delete val="0"/>
        <c:axPos val="l"/>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b="1"/>
                  <a:t>Cumulative heat load</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717233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65279847992252"/>
          <c:y val="5.7843464011443017E-2"/>
          <c:w val="0.8677541368285755"/>
          <c:h val="0.67219299272966426"/>
        </c:manualLayout>
      </c:layout>
      <c:barChart>
        <c:barDir val="col"/>
        <c:grouping val="clustered"/>
        <c:varyColors val="0"/>
        <c:ser>
          <c:idx val="0"/>
          <c:order val="0"/>
          <c:tx>
            <c:strRef>
              <c:f>'BW BCS RT'!$B$44</c:f>
              <c:strCache>
                <c:ptCount val="1"/>
                <c:pt idx="0">
                  <c:v>NSH</c:v>
                </c:pt>
              </c:strCache>
            </c:strRef>
          </c:tx>
          <c:spPr>
            <a:solidFill>
              <a:srgbClr val="E46C0A"/>
            </a:solidFill>
            <a:ln w="635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'BW BCS RT'!$D$47</c:f>
                <c:numCache>
                  <c:formatCode>General</c:formatCode>
                  <c:ptCount val="1"/>
                  <c:pt idx="0">
                    <c:v>5.5842000000000009</c:v>
                  </c:pt>
                </c:numCache>
              </c:numRef>
            </c:plus>
            <c:minus>
              <c:numLit>
                <c:formatCode>General</c:formatCode>
                <c:ptCount val="1"/>
                <c:pt idx="0">
                  <c:v>1</c:v>
                </c:pt>
              </c:numLit>
            </c:minus>
            <c:spPr>
              <a:noFill/>
              <a:ln w="9525" cap="flat" cmpd="sng" algn="ctr">
                <a:solidFill>
                  <a:schemeClr val="accent2"/>
                </a:solidFill>
                <a:round/>
              </a:ln>
              <a:effectLst/>
            </c:spPr>
          </c:errBars>
          <c:cat>
            <c:strRef>
              <c:f>'BW BCS RT'!$A$46:$A$51</c:f>
              <c:strCache>
                <c:ptCount val="6"/>
                <c:pt idx="0">
                  <c:v>Day 0</c:v>
                </c:pt>
                <c:pt idx="1">
                  <c:v>Day 34</c:v>
                </c:pt>
                <c:pt idx="2">
                  <c:v>Day 55</c:v>
                </c:pt>
                <c:pt idx="3">
                  <c:v>Day 133</c:v>
                </c:pt>
                <c:pt idx="4">
                  <c:v>Day 203</c:v>
                </c:pt>
                <c:pt idx="5">
                  <c:v>Day 281</c:v>
                </c:pt>
              </c:strCache>
            </c:strRef>
          </c:cat>
          <c:val>
            <c:numRef>
              <c:f>'BW BCS RT'!$B$46:$B$51</c:f>
              <c:numCache>
                <c:formatCode>0</c:formatCode>
                <c:ptCount val="6"/>
                <c:pt idx="0">
                  <c:v>453.09200000000004</c:v>
                </c:pt>
                <c:pt idx="1">
                  <c:v>461.71800000000002</c:v>
                </c:pt>
                <c:pt idx="2">
                  <c:v>452.18400000000003</c:v>
                </c:pt>
                <c:pt idx="3">
                  <c:v>424.036</c:v>
                </c:pt>
                <c:pt idx="4">
                  <c:v>414.048</c:v>
                </c:pt>
                <c:pt idx="5">
                  <c:v>458.99400000000003</c:v>
                </c:pt>
              </c:numCache>
            </c:numRef>
          </c:val>
          <c:extLst>
            <c:ext xmlns:c16="http://schemas.microsoft.com/office/drawing/2014/chart" uri="{C3380CC4-5D6E-409C-BE32-E72D297353CC}">
              <c16:uniqueId val="{00000000-6846-447B-8356-BC297189B6CE}"/>
            </c:ext>
          </c:extLst>
        </c:ser>
        <c:ser>
          <c:idx val="1"/>
          <c:order val="1"/>
          <c:tx>
            <c:strRef>
              <c:f>'BW BCS RT'!$C$44</c:f>
              <c:strCache>
                <c:ptCount val="1"/>
                <c:pt idx="0">
                  <c:v>SH</c:v>
                </c:pt>
              </c:strCache>
            </c:strRef>
          </c:tx>
          <c:spPr>
            <a:solidFill>
              <a:srgbClr val="0000CC"/>
            </a:solidFill>
            <a:ln w="635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'BW BCS RT'!$D$46</c:f>
                <c:numCache>
                  <c:formatCode>General</c:formatCode>
                  <c:ptCount val="1"/>
                  <c:pt idx="0">
                    <c:v>5.5842000000000009</c:v>
                  </c:pt>
                </c:numCache>
              </c:numRef>
            </c:plus>
            <c:minus>
              <c:numLit>
                <c:formatCode>General</c:formatCode>
                <c:ptCount val="1"/>
                <c:pt idx="0">
                  <c:v>1</c:v>
                </c:pt>
              </c:numLit>
            </c:minus>
            <c:spPr>
              <a:noFill/>
              <a:ln w="9525" cap="flat" cmpd="sng" algn="ctr">
                <a:solidFill>
                  <a:srgbClr val="0432FF"/>
                </a:solidFill>
                <a:round/>
              </a:ln>
              <a:effectLst/>
            </c:spPr>
          </c:errBars>
          <c:cat>
            <c:strRef>
              <c:f>'BW BCS RT'!$A$46:$A$51</c:f>
              <c:strCache>
                <c:ptCount val="6"/>
                <c:pt idx="0">
                  <c:v>Day 0</c:v>
                </c:pt>
                <c:pt idx="1">
                  <c:v>Day 34</c:v>
                </c:pt>
                <c:pt idx="2">
                  <c:v>Day 55</c:v>
                </c:pt>
                <c:pt idx="3">
                  <c:v>Day 133</c:v>
                </c:pt>
                <c:pt idx="4">
                  <c:v>Day 203</c:v>
                </c:pt>
                <c:pt idx="5">
                  <c:v>Day 281</c:v>
                </c:pt>
              </c:strCache>
            </c:strRef>
          </c:cat>
          <c:val>
            <c:numRef>
              <c:f>'BW BCS RT'!$C$46:$C$51</c:f>
              <c:numCache>
                <c:formatCode>0</c:formatCode>
                <c:ptCount val="6"/>
                <c:pt idx="0">
                  <c:v>453.09200000000004</c:v>
                </c:pt>
                <c:pt idx="1">
                  <c:v>468.98200000000003</c:v>
                </c:pt>
                <c:pt idx="2">
                  <c:v>448.55200000000002</c:v>
                </c:pt>
                <c:pt idx="3">
                  <c:v>446.28200000000004</c:v>
                </c:pt>
                <c:pt idx="4">
                  <c:v>420.404</c:v>
                </c:pt>
                <c:pt idx="5">
                  <c:v>463.08000000000004</c:v>
                </c:pt>
              </c:numCache>
            </c:numRef>
          </c:val>
          <c:extLst>
            <c:ext xmlns:c16="http://schemas.microsoft.com/office/drawing/2014/chart" uri="{C3380CC4-5D6E-409C-BE32-E72D297353CC}">
              <c16:uniqueId val="{00000001-6846-447B-8356-BC297189B6CE}"/>
            </c:ext>
          </c:extLst>
        </c:ser>
        <c:dLbls>
          <c:dLblPos val="ctr"/>
          <c:showLegendKey val="0"/>
          <c:showVal val="1"/>
          <c:showCatName val="0"/>
          <c:showSerName val="0"/>
          <c:showPercent val="0"/>
          <c:showBubbleSize val="0"/>
        </c:dLbls>
        <c:gapWidth val="219"/>
        <c:overlap val="-27"/>
        <c:axId val="756733040"/>
        <c:axId val="756757168"/>
      </c:barChart>
      <c:catAx>
        <c:axId val="75673304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756757168"/>
        <c:crosses val="autoZero"/>
        <c:auto val="1"/>
        <c:lblAlgn val="ctr"/>
        <c:lblOffset val="100"/>
        <c:noMultiLvlLbl val="0"/>
      </c:catAx>
      <c:valAx>
        <c:axId val="756757168"/>
        <c:scaling>
          <c:orientation val="minMax"/>
          <c:max val="500"/>
          <c:min val="400"/>
        </c:scaling>
        <c:delete val="0"/>
        <c:axPos val="l"/>
        <c:title>
          <c:tx>
            <c:rich>
              <a:bodyPr rot="-540000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r>
                  <a:rPr lang="en-US" sz="1800" b="1">
                    <a:solidFill>
                      <a:sysClr val="windowText" lastClr="000000"/>
                    </a:solidFill>
                  </a:rPr>
                  <a:t>Heifer body weight, kg</a:t>
                </a:r>
              </a:p>
            </c:rich>
          </c:tx>
          <c:overlay val="0"/>
          <c:spPr>
            <a:noFill/>
            <a:ln>
              <a:noFill/>
            </a:ln>
            <a:effectLst/>
          </c:spPr>
          <c:txPr>
            <a:bodyPr rot="-540000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en-US"/>
            </a:p>
          </c:txPr>
        </c:title>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756733040"/>
        <c:crosses val="autoZero"/>
        <c:crossBetween val="between"/>
      </c:valAx>
      <c:spPr>
        <a:noFill/>
        <a:ln>
          <a:noFill/>
        </a:ln>
        <a:effectLst/>
      </c:spPr>
    </c:plotArea>
    <c:legend>
      <c:legendPos val="t"/>
      <c:layout>
        <c:manualLayout>
          <c:xMode val="edge"/>
          <c:yMode val="edge"/>
          <c:x val="0.49287773315129974"/>
          <c:y val="7.5085135902125247E-2"/>
          <c:w val="0.1514533150594079"/>
          <c:h val="0.1019811759641156"/>
        </c:manualLayout>
      </c:layout>
      <c:overlay val="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21505317613789"/>
          <c:y val="0.15682925051035287"/>
          <c:w val="0.86342573223014241"/>
          <c:h val="0.63759988334791484"/>
        </c:manualLayout>
      </c:layout>
      <c:lineChart>
        <c:grouping val="standard"/>
        <c:varyColors val="0"/>
        <c:ser>
          <c:idx val="0"/>
          <c:order val="0"/>
          <c:tx>
            <c:strRef>
              <c:f>'BW BCS RT'!$B$44</c:f>
              <c:strCache>
                <c:ptCount val="1"/>
                <c:pt idx="0">
                  <c:v>NSH</c:v>
                </c:pt>
              </c:strCache>
            </c:strRef>
          </c:tx>
          <c:spPr>
            <a:ln w="38100" cap="rnd">
              <a:solidFill>
                <a:srgbClr val="E46C0A"/>
              </a:solidFill>
              <a:round/>
            </a:ln>
            <a:effectLst/>
          </c:spPr>
          <c:marker>
            <c:symbol val="circle"/>
            <c:size val="7"/>
            <c:spPr>
              <a:solidFill>
                <a:schemeClr val="bg1"/>
              </a:solidFill>
              <a:ln w="9525">
                <a:solidFill>
                  <a:srgbClr val="E46C0A"/>
                </a:solidFill>
              </a:ln>
              <a:effectLst/>
            </c:spPr>
          </c:marker>
          <c:errBars>
            <c:errDir val="y"/>
            <c:errBarType val="both"/>
            <c:errValType val="fixedVal"/>
            <c:noEndCap val="0"/>
            <c:val val="7.7000000000000013E-2"/>
            <c:spPr>
              <a:noFill/>
              <a:ln w="9525" cap="flat" cmpd="sng" algn="ctr">
                <a:solidFill>
                  <a:srgbClr val="E46C0A"/>
                </a:solidFill>
                <a:round/>
              </a:ln>
              <a:effectLst/>
            </c:spPr>
          </c:errBars>
          <c:cat>
            <c:strRef>
              <c:f>'BW BCS RT'!$A$46:$A$51</c:f>
              <c:strCache>
                <c:ptCount val="6"/>
                <c:pt idx="0">
                  <c:v>Day 0</c:v>
                </c:pt>
                <c:pt idx="1">
                  <c:v>Day 34</c:v>
                </c:pt>
                <c:pt idx="2">
                  <c:v>Day 55</c:v>
                </c:pt>
                <c:pt idx="3">
                  <c:v>Day 133</c:v>
                </c:pt>
                <c:pt idx="4">
                  <c:v>Day 203</c:v>
                </c:pt>
                <c:pt idx="5">
                  <c:v>Day 281</c:v>
                </c:pt>
              </c:strCache>
            </c:strRef>
          </c:cat>
          <c:val>
            <c:numRef>
              <c:f>'BW BCS RT'!$B$24:$B$29</c:f>
              <c:numCache>
                <c:formatCode>General</c:formatCode>
                <c:ptCount val="6"/>
                <c:pt idx="0">
                  <c:v>6.34</c:v>
                </c:pt>
                <c:pt idx="1">
                  <c:v>6.06</c:v>
                </c:pt>
                <c:pt idx="2">
                  <c:v>6.15</c:v>
                </c:pt>
                <c:pt idx="3">
                  <c:v>5.52</c:v>
                </c:pt>
                <c:pt idx="4">
                  <c:v>5.39</c:v>
                </c:pt>
                <c:pt idx="5">
                  <c:v>6.01</c:v>
                </c:pt>
              </c:numCache>
            </c:numRef>
          </c:val>
          <c:smooth val="0"/>
          <c:extLst>
            <c:ext xmlns:c16="http://schemas.microsoft.com/office/drawing/2014/chart" uri="{C3380CC4-5D6E-409C-BE32-E72D297353CC}">
              <c16:uniqueId val="{00000000-E7D2-4EDF-91B1-A1D87CB144A4}"/>
            </c:ext>
          </c:extLst>
        </c:ser>
        <c:ser>
          <c:idx val="1"/>
          <c:order val="1"/>
          <c:tx>
            <c:strRef>
              <c:f>'BW BCS RT'!$C$44</c:f>
              <c:strCache>
                <c:ptCount val="1"/>
                <c:pt idx="0">
                  <c:v>SH</c:v>
                </c:pt>
              </c:strCache>
            </c:strRef>
          </c:tx>
          <c:spPr>
            <a:ln w="38100" cap="rnd">
              <a:solidFill>
                <a:srgbClr val="0000CC"/>
              </a:solidFill>
              <a:round/>
            </a:ln>
            <a:effectLst/>
          </c:spPr>
          <c:marker>
            <c:symbol val="circle"/>
            <c:size val="7"/>
            <c:spPr>
              <a:solidFill>
                <a:schemeClr val="bg1"/>
              </a:solidFill>
              <a:ln w="9525">
                <a:solidFill>
                  <a:srgbClr val="0000CC"/>
                </a:solidFill>
              </a:ln>
              <a:effectLst/>
            </c:spPr>
          </c:marker>
          <c:errBars>
            <c:errDir val="y"/>
            <c:errBarType val="both"/>
            <c:errValType val="cust"/>
            <c:noEndCap val="0"/>
            <c:plus>
              <c:numRef>
                <c:f>'BW BCS RT'!$D$26</c:f>
                <c:numCache>
                  <c:formatCode>General</c:formatCode>
                  <c:ptCount val="1"/>
                  <c:pt idx="0">
                    <c:v>7.6999999999999999E-2</c:v>
                  </c:pt>
                </c:numCache>
              </c:numRef>
            </c:plus>
            <c:minus>
              <c:numRef>
                <c:f>'BW BCS RT'!$D$27</c:f>
                <c:numCache>
                  <c:formatCode>General</c:formatCode>
                  <c:ptCount val="1"/>
                  <c:pt idx="0">
                    <c:v>7.6999999999999999E-2</c:v>
                  </c:pt>
                </c:numCache>
              </c:numRef>
            </c:minus>
            <c:spPr>
              <a:noFill/>
              <a:ln w="9525" cap="flat" cmpd="sng" algn="ctr">
                <a:solidFill>
                  <a:srgbClr val="0000CC"/>
                </a:solidFill>
                <a:round/>
              </a:ln>
              <a:effectLst/>
            </c:spPr>
          </c:errBars>
          <c:cat>
            <c:strRef>
              <c:f>'BW BCS RT'!$A$46:$A$51</c:f>
              <c:strCache>
                <c:ptCount val="6"/>
                <c:pt idx="0">
                  <c:v>Day 0</c:v>
                </c:pt>
                <c:pt idx="1">
                  <c:v>Day 34</c:v>
                </c:pt>
                <c:pt idx="2">
                  <c:v>Day 55</c:v>
                </c:pt>
                <c:pt idx="3">
                  <c:v>Day 133</c:v>
                </c:pt>
                <c:pt idx="4">
                  <c:v>Day 203</c:v>
                </c:pt>
                <c:pt idx="5">
                  <c:v>Day 281</c:v>
                </c:pt>
              </c:strCache>
            </c:strRef>
          </c:cat>
          <c:val>
            <c:numRef>
              <c:f>'BW BCS RT'!$C$24:$C$29</c:f>
              <c:numCache>
                <c:formatCode>General</c:formatCode>
                <c:ptCount val="6"/>
                <c:pt idx="0">
                  <c:v>6.35</c:v>
                </c:pt>
                <c:pt idx="1">
                  <c:v>6.05</c:v>
                </c:pt>
                <c:pt idx="2">
                  <c:v>6.43</c:v>
                </c:pt>
                <c:pt idx="3">
                  <c:v>6.03</c:v>
                </c:pt>
                <c:pt idx="4">
                  <c:v>5.75</c:v>
                </c:pt>
                <c:pt idx="5">
                  <c:v>6.07</c:v>
                </c:pt>
              </c:numCache>
            </c:numRef>
          </c:val>
          <c:smooth val="0"/>
          <c:extLst>
            <c:ext xmlns:c16="http://schemas.microsoft.com/office/drawing/2014/chart" uri="{C3380CC4-5D6E-409C-BE32-E72D297353CC}">
              <c16:uniqueId val="{00000001-E7D2-4EDF-91B1-A1D87CB144A4}"/>
            </c:ext>
          </c:extLst>
        </c:ser>
        <c:dLbls>
          <c:showLegendKey val="0"/>
          <c:showVal val="0"/>
          <c:showCatName val="0"/>
          <c:showSerName val="0"/>
          <c:showPercent val="0"/>
          <c:showBubbleSize val="0"/>
        </c:dLbls>
        <c:marker val="1"/>
        <c:smooth val="0"/>
        <c:axId val="853959824"/>
        <c:axId val="853956080"/>
      </c:lineChart>
      <c:catAx>
        <c:axId val="853959824"/>
        <c:scaling>
          <c:orientation val="minMax"/>
        </c:scaling>
        <c:delete val="0"/>
        <c:axPos val="b"/>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853956080"/>
        <c:crosses val="autoZero"/>
        <c:auto val="1"/>
        <c:lblAlgn val="ctr"/>
        <c:lblOffset val="100"/>
        <c:noMultiLvlLbl val="0"/>
      </c:catAx>
      <c:valAx>
        <c:axId val="853956080"/>
        <c:scaling>
          <c:orientation val="minMax"/>
          <c:min val="5.2"/>
        </c:scaling>
        <c:delete val="0"/>
        <c:axPos val="l"/>
        <c:title>
          <c:tx>
            <c:rich>
              <a:bodyPr rot="-540000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r>
                  <a:rPr lang="en-US" b="1"/>
                  <a:t>Heifer BCS</a:t>
                </a:r>
              </a:p>
            </c:rich>
          </c:tx>
          <c:overlay val="0"/>
          <c:spPr>
            <a:noFill/>
            <a:ln>
              <a:noFill/>
            </a:ln>
            <a:effectLst/>
          </c:spPr>
          <c:txPr>
            <a:bodyPr rot="-540000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8539598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ysClr val="windowText" lastClr="000000"/>
          </a:solidFill>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407480314960632E-2"/>
          <c:y val="0.18666863070687592"/>
          <c:w val="0.88731474190726156"/>
          <c:h val="0.58581771666296822"/>
        </c:manualLayout>
      </c:layout>
      <c:lineChart>
        <c:grouping val="standard"/>
        <c:varyColors val="0"/>
        <c:ser>
          <c:idx val="0"/>
          <c:order val="0"/>
          <c:tx>
            <c:strRef>
              <c:f>'Heifer blood'!$B$14</c:f>
              <c:strCache>
                <c:ptCount val="1"/>
                <c:pt idx="0">
                  <c:v>NSH</c:v>
                </c:pt>
              </c:strCache>
            </c:strRef>
          </c:tx>
          <c:spPr>
            <a:ln w="34925" cap="rnd">
              <a:solidFill>
                <a:srgbClr val="E46C0A"/>
              </a:solidFill>
              <a:round/>
            </a:ln>
            <a:effectLst/>
          </c:spPr>
          <c:marker>
            <c:symbol val="circle"/>
            <c:size val="7"/>
            <c:spPr>
              <a:solidFill>
                <a:schemeClr val="bg1"/>
              </a:solidFill>
              <a:ln w="9525">
                <a:solidFill>
                  <a:srgbClr val="E46C0A"/>
                </a:solidFill>
              </a:ln>
              <a:effectLst/>
            </c:spPr>
          </c:marker>
          <c:errBars>
            <c:errDir val="y"/>
            <c:errBarType val="both"/>
            <c:errValType val="cust"/>
            <c:noEndCap val="0"/>
            <c:plus>
              <c:numRef>
                <c:f>'Heifer blood'!$D$28:$D$31</c:f>
                <c:numCache>
                  <c:formatCode>General</c:formatCode>
                  <c:ptCount val="4"/>
                  <c:pt idx="0">
                    <c:v>0.161</c:v>
                  </c:pt>
                  <c:pt idx="1">
                    <c:v>0.161</c:v>
                  </c:pt>
                  <c:pt idx="2">
                    <c:v>0.161</c:v>
                  </c:pt>
                  <c:pt idx="3">
                    <c:v>0.161</c:v>
                  </c:pt>
                </c:numCache>
              </c:numRef>
            </c:plus>
            <c:minus>
              <c:numRef>
                <c:f>'Heifer blood'!$D$28:$D$31</c:f>
                <c:numCache>
                  <c:formatCode>General</c:formatCode>
                  <c:ptCount val="4"/>
                  <c:pt idx="0">
                    <c:v>0.161</c:v>
                  </c:pt>
                  <c:pt idx="1">
                    <c:v>0.161</c:v>
                  </c:pt>
                  <c:pt idx="2">
                    <c:v>0.161</c:v>
                  </c:pt>
                  <c:pt idx="3">
                    <c:v>0.161</c:v>
                  </c:pt>
                </c:numCache>
              </c:numRef>
            </c:minus>
            <c:spPr>
              <a:noFill/>
              <a:ln w="9525" cap="flat" cmpd="sng" algn="ctr">
                <a:solidFill>
                  <a:schemeClr val="accent2"/>
                </a:solidFill>
                <a:round/>
              </a:ln>
              <a:effectLst/>
            </c:spPr>
          </c:errBars>
          <c:cat>
            <c:strRef>
              <c:f>'BW BCS RT'!$A$46:$A$51</c:f>
              <c:strCache>
                <c:ptCount val="6"/>
                <c:pt idx="0">
                  <c:v>Day 0</c:v>
                </c:pt>
                <c:pt idx="1">
                  <c:v>Day 34</c:v>
                </c:pt>
                <c:pt idx="2">
                  <c:v>Day 55</c:v>
                </c:pt>
                <c:pt idx="3">
                  <c:v>Day 133</c:v>
                </c:pt>
                <c:pt idx="4">
                  <c:v>Day 203</c:v>
                </c:pt>
                <c:pt idx="5">
                  <c:v>Day 281</c:v>
                </c:pt>
              </c:strCache>
            </c:strRef>
          </c:cat>
          <c:val>
            <c:numRef>
              <c:f>'Heifer blood'!$B$28:$B$31</c:f>
              <c:numCache>
                <c:formatCode>General</c:formatCode>
                <c:ptCount val="4"/>
                <c:pt idx="0">
                  <c:v>3.65</c:v>
                </c:pt>
                <c:pt idx="1">
                  <c:v>3.24</c:v>
                </c:pt>
                <c:pt idx="2" formatCode="0.00">
                  <c:v>2.8</c:v>
                </c:pt>
                <c:pt idx="3">
                  <c:v>2.58</c:v>
                </c:pt>
              </c:numCache>
            </c:numRef>
          </c:val>
          <c:smooth val="0"/>
          <c:extLst>
            <c:ext xmlns:c16="http://schemas.microsoft.com/office/drawing/2014/chart" uri="{C3380CC4-5D6E-409C-BE32-E72D297353CC}">
              <c16:uniqueId val="{00000000-15D9-4E1F-B805-7998B70568C5}"/>
            </c:ext>
          </c:extLst>
        </c:ser>
        <c:ser>
          <c:idx val="1"/>
          <c:order val="1"/>
          <c:tx>
            <c:strRef>
              <c:f>'Heifer blood'!$C$14</c:f>
              <c:strCache>
                <c:ptCount val="1"/>
                <c:pt idx="0">
                  <c:v>SH</c:v>
                </c:pt>
              </c:strCache>
            </c:strRef>
          </c:tx>
          <c:spPr>
            <a:ln w="34925" cap="rnd">
              <a:solidFill>
                <a:srgbClr val="0000CC"/>
              </a:solidFill>
              <a:round/>
            </a:ln>
            <a:effectLst/>
          </c:spPr>
          <c:marker>
            <c:symbol val="circle"/>
            <c:size val="7"/>
            <c:spPr>
              <a:solidFill>
                <a:schemeClr val="bg1"/>
              </a:solidFill>
              <a:ln w="9525">
                <a:solidFill>
                  <a:srgbClr val="0000CC"/>
                </a:solidFill>
              </a:ln>
              <a:effectLst/>
            </c:spPr>
          </c:marker>
          <c:errBars>
            <c:errDir val="y"/>
            <c:errBarType val="both"/>
            <c:errValType val="cust"/>
            <c:noEndCap val="0"/>
            <c:plus>
              <c:numRef>
                <c:f>'Heifer blood'!$D$28:$D$31</c:f>
                <c:numCache>
                  <c:formatCode>General</c:formatCode>
                  <c:ptCount val="4"/>
                  <c:pt idx="0">
                    <c:v>0.161</c:v>
                  </c:pt>
                  <c:pt idx="1">
                    <c:v>0.161</c:v>
                  </c:pt>
                  <c:pt idx="2">
                    <c:v>0.161</c:v>
                  </c:pt>
                  <c:pt idx="3">
                    <c:v>0.161</c:v>
                  </c:pt>
                </c:numCache>
              </c:numRef>
            </c:plus>
            <c:minus>
              <c:numRef>
                <c:f>'Heifer blood'!$D$28:$D$31</c:f>
                <c:numCache>
                  <c:formatCode>General</c:formatCode>
                  <c:ptCount val="4"/>
                  <c:pt idx="0">
                    <c:v>0.161</c:v>
                  </c:pt>
                  <c:pt idx="1">
                    <c:v>0.161</c:v>
                  </c:pt>
                  <c:pt idx="2">
                    <c:v>0.161</c:v>
                  </c:pt>
                  <c:pt idx="3">
                    <c:v>0.161</c:v>
                  </c:pt>
                </c:numCache>
              </c:numRef>
            </c:minus>
            <c:spPr>
              <a:noFill/>
              <a:ln w="9525" cap="flat" cmpd="sng" algn="ctr">
                <a:solidFill>
                  <a:srgbClr val="0432FF"/>
                </a:solidFill>
                <a:round/>
              </a:ln>
              <a:effectLst/>
            </c:spPr>
          </c:errBars>
          <c:cat>
            <c:strRef>
              <c:f>'BW BCS RT'!$A$46:$A$51</c:f>
              <c:strCache>
                <c:ptCount val="6"/>
                <c:pt idx="0">
                  <c:v>Day 0</c:v>
                </c:pt>
                <c:pt idx="1">
                  <c:v>Day 34</c:v>
                </c:pt>
                <c:pt idx="2">
                  <c:v>Day 55</c:v>
                </c:pt>
                <c:pt idx="3">
                  <c:v>Day 133</c:v>
                </c:pt>
                <c:pt idx="4">
                  <c:v>Day 203</c:v>
                </c:pt>
                <c:pt idx="5">
                  <c:v>Day 281</c:v>
                </c:pt>
              </c:strCache>
            </c:strRef>
          </c:cat>
          <c:val>
            <c:numRef>
              <c:f>'Heifer blood'!$C$28:$C$31</c:f>
              <c:numCache>
                <c:formatCode>General</c:formatCode>
                <c:ptCount val="4"/>
                <c:pt idx="0">
                  <c:v>3.69</c:v>
                </c:pt>
                <c:pt idx="1">
                  <c:v>2.83</c:v>
                </c:pt>
                <c:pt idx="2">
                  <c:v>2.25</c:v>
                </c:pt>
                <c:pt idx="3">
                  <c:v>2.52</c:v>
                </c:pt>
              </c:numCache>
            </c:numRef>
          </c:val>
          <c:smooth val="0"/>
          <c:extLst>
            <c:ext xmlns:c16="http://schemas.microsoft.com/office/drawing/2014/chart" uri="{C3380CC4-5D6E-409C-BE32-E72D297353CC}">
              <c16:uniqueId val="{00000001-15D9-4E1F-B805-7998B70568C5}"/>
            </c:ext>
          </c:extLst>
        </c:ser>
        <c:dLbls>
          <c:showLegendKey val="0"/>
          <c:showVal val="0"/>
          <c:showCatName val="0"/>
          <c:showSerName val="0"/>
          <c:showPercent val="0"/>
          <c:showBubbleSize val="0"/>
        </c:dLbls>
        <c:marker val="1"/>
        <c:smooth val="0"/>
        <c:axId val="853959824"/>
        <c:axId val="853956080"/>
      </c:lineChart>
      <c:catAx>
        <c:axId val="853959824"/>
        <c:scaling>
          <c:orientation val="minMax"/>
        </c:scaling>
        <c:delete val="0"/>
        <c:axPos val="b"/>
        <c:numFmt formatCode="General" sourceLinked="1"/>
        <c:majorTickMark val="out"/>
        <c:minorTickMark val="none"/>
        <c:tickLblPos val="nextTo"/>
        <c:spPr>
          <a:solidFill>
            <a:schemeClr val="bg1"/>
          </a:solid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853956080"/>
        <c:crosses val="autoZero"/>
        <c:auto val="1"/>
        <c:lblAlgn val="ctr"/>
        <c:lblOffset val="100"/>
        <c:noMultiLvlLbl val="0"/>
      </c:catAx>
      <c:valAx>
        <c:axId val="853956080"/>
        <c:scaling>
          <c:orientation val="minMax"/>
          <c:max val="4"/>
          <c:min val="2"/>
        </c:scaling>
        <c:delete val="0"/>
        <c:axPos val="l"/>
        <c:title>
          <c:tx>
            <c:rich>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n-US" b="1"/>
                  <a:t>Heifer plasma cortisol, ug/dl</a:t>
                </a:r>
              </a:p>
            </c:rich>
          </c:tx>
          <c:layout>
            <c:manualLayout>
              <c:xMode val="edge"/>
              <c:yMode val="edge"/>
              <c:x val="2.1375000000000002E-2"/>
              <c:y val="8.9486900872084871E-2"/>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53959824"/>
        <c:crosses val="autoZero"/>
        <c:crossBetween val="between"/>
      </c:valAx>
      <c:spPr>
        <a:noFill/>
        <a:ln>
          <a:noFill/>
        </a:ln>
        <a:effectLst/>
      </c:spPr>
    </c:plotArea>
    <c:legend>
      <c:legendPos val="t"/>
      <c:layout>
        <c:manualLayout>
          <c:xMode val="edge"/>
          <c:yMode val="edge"/>
          <c:x val="0.43867497812773409"/>
          <c:y val="5.6689342403628121E-2"/>
          <c:w val="0.16431671041119861"/>
          <c:h val="0.11238741840943352"/>
        </c:manualLayout>
      </c:layout>
      <c:overlay val="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666699478295104E-2"/>
          <c:y val="0.17669750258683298"/>
          <c:w val="0.89105401887762359"/>
          <c:h val="0.59600695600742759"/>
        </c:manualLayout>
      </c:layout>
      <c:lineChart>
        <c:grouping val="standard"/>
        <c:varyColors val="0"/>
        <c:ser>
          <c:idx val="0"/>
          <c:order val="0"/>
          <c:tx>
            <c:strRef>
              <c:f>'Heifer blood'!$B$14</c:f>
              <c:strCache>
                <c:ptCount val="1"/>
                <c:pt idx="0">
                  <c:v>NSH</c:v>
                </c:pt>
              </c:strCache>
            </c:strRef>
          </c:tx>
          <c:spPr>
            <a:ln w="34925" cap="rnd">
              <a:solidFill>
                <a:srgbClr val="E46C0A"/>
              </a:solidFill>
              <a:round/>
            </a:ln>
            <a:effectLst/>
          </c:spPr>
          <c:marker>
            <c:symbol val="circle"/>
            <c:size val="7"/>
            <c:spPr>
              <a:solidFill>
                <a:schemeClr val="bg1"/>
              </a:solidFill>
              <a:ln w="9525">
                <a:solidFill>
                  <a:srgbClr val="E46C0A"/>
                </a:solidFill>
              </a:ln>
              <a:effectLst/>
            </c:spPr>
          </c:marker>
          <c:errBars>
            <c:errDir val="y"/>
            <c:errBarType val="both"/>
            <c:errValType val="cust"/>
            <c:noEndCap val="0"/>
            <c:plus>
              <c:numRef>
                <c:f>'Heifer blood'!$D$22:$D$25</c:f>
                <c:numCache>
                  <c:formatCode>General</c:formatCode>
                  <c:ptCount val="4"/>
                  <c:pt idx="0">
                    <c:v>2.61</c:v>
                  </c:pt>
                  <c:pt idx="1">
                    <c:v>2.61</c:v>
                  </c:pt>
                  <c:pt idx="2">
                    <c:v>2.84</c:v>
                  </c:pt>
                  <c:pt idx="3">
                    <c:v>3.53</c:v>
                  </c:pt>
                </c:numCache>
              </c:numRef>
            </c:plus>
            <c:minus>
              <c:numRef>
                <c:f>'Heifer blood'!$D$22:$D$25</c:f>
                <c:numCache>
                  <c:formatCode>General</c:formatCode>
                  <c:ptCount val="4"/>
                  <c:pt idx="0">
                    <c:v>2.61</c:v>
                  </c:pt>
                  <c:pt idx="1">
                    <c:v>2.61</c:v>
                  </c:pt>
                  <c:pt idx="2">
                    <c:v>2.84</c:v>
                  </c:pt>
                  <c:pt idx="3">
                    <c:v>3.53</c:v>
                  </c:pt>
                </c:numCache>
              </c:numRef>
            </c:minus>
            <c:spPr>
              <a:noFill/>
              <a:ln w="9525" cap="flat" cmpd="sng" algn="ctr">
                <a:solidFill>
                  <a:srgbClr val="E46C0A"/>
                </a:solidFill>
                <a:round/>
              </a:ln>
              <a:effectLst/>
            </c:spPr>
          </c:errBars>
          <c:cat>
            <c:strRef>
              <c:f>'BW BCS RT'!$A$46:$A$51</c:f>
              <c:strCache>
                <c:ptCount val="6"/>
                <c:pt idx="0">
                  <c:v>Day 0</c:v>
                </c:pt>
                <c:pt idx="1">
                  <c:v>Day 34</c:v>
                </c:pt>
                <c:pt idx="2">
                  <c:v>Day 55</c:v>
                </c:pt>
                <c:pt idx="3">
                  <c:v>Day 133</c:v>
                </c:pt>
                <c:pt idx="4">
                  <c:v>Day 203</c:v>
                </c:pt>
                <c:pt idx="5">
                  <c:v>Day 281</c:v>
                </c:pt>
              </c:strCache>
            </c:strRef>
          </c:cat>
          <c:val>
            <c:numRef>
              <c:f>'Heifer blood'!$B$22:$B$25</c:f>
              <c:numCache>
                <c:formatCode>General</c:formatCode>
                <c:ptCount val="4"/>
                <c:pt idx="0" formatCode="0.0">
                  <c:v>69.900000000000006</c:v>
                </c:pt>
                <c:pt idx="1">
                  <c:v>50.8</c:v>
                </c:pt>
                <c:pt idx="2">
                  <c:v>43.9</c:v>
                </c:pt>
                <c:pt idx="3">
                  <c:v>16.899999999999999</c:v>
                </c:pt>
              </c:numCache>
            </c:numRef>
          </c:val>
          <c:smooth val="0"/>
          <c:extLst>
            <c:ext xmlns:c16="http://schemas.microsoft.com/office/drawing/2014/chart" uri="{C3380CC4-5D6E-409C-BE32-E72D297353CC}">
              <c16:uniqueId val="{00000000-E818-4E38-9CC1-8F9761FFA8EB}"/>
            </c:ext>
          </c:extLst>
        </c:ser>
        <c:ser>
          <c:idx val="1"/>
          <c:order val="1"/>
          <c:tx>
            <c:strRef>
              <c:f>'Heifer blood'!$C$14</c:f>
              <c:strCache>
                <c:ptCount val="1"/>
                <c:pt idx="0">
                  <c:v>SH</c:v>
                </c:pt>
              </c:strCache>
            </c:strRef>
          </c:tx>
          <c:spPr>
            <a:ln w="34925" cap="rnd">
              <a:solidFill>
                <a:srgbClr val="0432FF"/>
              </a:solidFill>
              <a:round/>
            </a:ln>
            <a:effectLst/>
          </c:spPr>
          <c:marker>
            <c:symbol val="circle"/>
            <c:size val="7"/>
            <c:spPr>
              <a:solidFill>
                <a:schemeClr val="bg1"/>
              </a:solidFill>
              <a:ln w="9525">
                <a:solidFill>
                  <a:srgbClr val="0432FF"/>
                </a:solidFill>
              </a:ln>
              <a:effectLst/>
            </c:spPr>
          </c:marker>
          <c:errBars>
            <c:errDir val="y"/>
            <c:errBarType val="both"/>
            <c:errValType val="cust"/>
            <c:noEndCap val="0"/>
            <c:plus>
              <c:numRef>
                <c:f>'Heifer blood'!$D$22:$D$25</c:f>
                <c:numCache>
                  <c:formatCode>General</c:formatCode>
                  <c:ptCount val="4"/>
                  <c:pt idx="0">
                    <c:v>2.61</c:v>
                  </c:pt>
                  <c:pt idx="1">
                    <c:v>2.61</c:v>
                  </c:pt>
                  <c:pt idx="2">
                    <c:v>2.84</c:v>
                  </c:pt>
                  <c:pt idx="3">
                    <c:v>3.53</c:v>
                  </c:pt>
                </c:numCache>
              </c:numRef>
            </c:plus>
            <c:minus>
              <c:numRef>
                <c:f>'Heifer blood'!$D$22:$D$25</c:f>
                <c:numCache>
                  <c:formatCode>General</c:formatCode>
                  <c:ptCount val="4"/>
                  <c:pt idx="0">
                    <c:v>2.61</c:v>
                  </c:pt>
                  <c:pt idx="1">
                    <c:v>2.61</c:v>
                  </c:pt>
                  <c:pt idx="2">
                    <c:v>2.84</c:v>
                  </c:pt>
                  <c:pt idx="3">
                    <c:v>3.53</c:v>
                  </c:pt>
                </c:numCache>
              </c:numRef>
            </c:minus>
            <c:spPr>
              <a:noFill/>
              <a:ln w="9525" cap="flat" cmpd="sng" algn="ctr">
                <a:solidFill>
                  <a:srgbClr val="0432FF"/>
                </a:solidFill>
                <a:round/>
              </a:ln>
              <a:effectLst/>
            </c:spPr>
          </c:errBars>
          <c:cat>
            <c:strRef>
              <c:f>'BW BCS RT'!$A$46:$A$51</c:f>
              <c:strCache>
                <c:ptCount val="6"/>
                <c:pt idx="0">
                  <c:v>Day 0</c:v>
                </c:pt>
                <c:pt idx="1">
                  <c:v>Day 34</c:v>
                </c:pt>
                <c:pt idx="2">
                  <c:v>Day 55</c:v>
                </c:pt>
                <c:pt idx="3">
                  <c:v>Day 133</c:v>
                </c:pt>
                <c:pt idx="4">
                  <c:v>Day 203</c:v>
                </c:pt>
                <c:pt idx="5">
                  <c:v>Day 281</c:v>
                </c:pt>
              </c:strCache>
            </c:strRef>
          </c:cat>
          <c:val>
            <c:numRef>
              <c:f>'Heifer blood'!$C$22:$C$25</c:f>
              <c:numCache>
                <c:formatCode>0.0</c:formatCode>
                <c:ptCount val="4"/>
                <c:pt idx="0">
                  <c:v>69.900000000000006</c:v>
                </c:pt>
                <c:pt idx="1">
                  <c:v>57.1</c:v>
                </c:pt>
                <c:pt idx="2">
                  <c:v>52.2</c:v>
                </c:pt>
                <c:pt idx="3">
                  <c:v>25</c:v>
                </c:pt>
              </c:numCache>
            </c:numRef>
          </c:val>
          <c:smooth val="0"/>
          <c:extLst>
            <c:ext xmlns:c16="http://schemas.microsoft.com/office/drawing/2014/chart" uri="{C3380CC4-5D6E-409C-BE32-E72D297353CC}">
              <c16:uniqueId val="{00000001-E818-4E38-9CC1-8F9761FFA8EB}"/>
            </c:ext>
          </c:extLst>
        </c:ser>
        <c:dLbls>
          <c:showLegendKey val="0"/>
          <c:showVal val="0"/>
          <c:showCatName val="0"/>
          <c:showSerName val="0"/>
          <c:showPercent val="0"/>
          <c:showBubbleSize val="0"/>
        </c:dLbls>
        <c:marker val="1"/>
        <c:smooth val="0"/>
        <c:axId val="853959824"/>
        <c:axId val="853956080"/>
      </c:lineChart>
      <c:catAx>
        <c:axId val="853959824"/>
        <c:scaling>
          <c:orientation val="minMax"/>
        </c:scaling>
        <c:delete val="0"/>
        <c:axPos val="b"/>
        <c:numFmt formatCode="General" sourceLinked="1"/>
        <c:majorTickMark val="out"/>
        <c:minorTickMark val="none"/>
        <c:tickLblPos val="nextTo"/>
        <c:spPr>
          <a:solidFill>
            <a:schemeClr val="bg1"/>
          </a:solid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853956080"/>
        <c:crosses val="autoZero"/>
        <c:auto val="1"/>
        <c:lblAlgn val="ctr"/>
        <c:lblOffset val="100"/>
        <c:noMultiLvlLbl val="0"/>
      </c:catAx>
      <c:valAx>
        <c:axId val="853956080"/>
        <c:scaling>
          <c:orientation val="minMax"/>
          <c:min val="5.2"/>
        </c:scaling>
        <c:delete val="0"/>
        <c:axPos val="l"/>
        <c:title>
          <c:tx>
            <c:rich>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n-US" sz="1600" b="1"/>
                  <a:t>Heifer plasma IGF-1, ng/ml</a:t>
                </a:r>
              </a:p>
            </c:rich>
          </c:tx>
          <c:layout>
            <c:manualLayout>
              <c:xMode val="edge"/>
              <c:yMode val="edge"/>
              <c:x val="6.3825179643665735E-3"/>
              <c:y val="0.10384871671733045"/>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title>
        <c:numFmt formatCode="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53959824"/>
        <c:crosses val="autoZero"/>
        <c:crossBetween val="between"/>
      </c:valAx>
      <c:spPr>
        <a:noFill/>
        <a:ln>
          <a:noFill/>
        </a:ln>
        <a:effectLst/>
      </c:spPr>
    </c:plotArea>
    <c:legend>
      <c:legendPos val="t"/>
      <c:layout>
        <c:manualLayout>
          <c:xMode val="edge"/>
          <c:yMode val="edge"/>
          <c:x val="0.44335280156620832"/>
          <c:y val="0.13760326219794922"/>
          <c:w val="0.15496516498780502"/>
          <c:h val="0.1025332320801069"/>
        </c:manualLayout>
      </c:layout>
      <c:overlay val="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0.59668</cdr:x>
      <cdr:y>0.87914</cdr:y>
    </cdr:from>
    <cdr:to>
      <cdr:x>0.71523</cdr:x>
      <cdr:y>0.97727</cdr:y>
    </cdr:to>
    <cdr:sp macro="" textlink="">
      <cdr:nvSpPr>
        <cdr:cNvPr id="2" name="TextBox 21">
          <a:extLst xmlns:a="http://schemas.openxmlformats.org/drawingml/2006/main">
            <a:ext uri="{FF2B5EF4-FFF2-40B4-BE49-F238E27FC236}">
              <a16:creationId xmlns:a16="http://schemas.microsoft.com/office/drawing/2014/main" id="{68A3C624-DA42-9097-B1BD-7D0F66624900}"/>
            </a:ext>
          </a:extLst>
        </cdr:cNvPr>
        <cdr:cNvSpPr txBox="1"/>
      </cdr:nvSpPr>
      <cdr:spPr>
        <a:xfrm xmlns:a="http://schemas.openxmlformats.org/drawingml/2006/main">
          <a:off x="5456004" y="2757322"/>
          <a:ext cx="1084079"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defTabSz="342892">
            <a:defRPr/>
          </a:pPr>
          <a:r>
            <a:rPr lang="en-US" sz="1400" dirty="0">
              <a:solidFill>
                <a:prstClr val="black"/>
              </a:solidFill>
              <a:latin typeface="Calibri"/>
            </a:rPr>
            <a:t>Near calving</a:t>
          </a:r>
        </a:p>
      </cdr:txBody>
    </cdr:sp>
  </cdr:relSizeAnchor>
  <cdr:relSizeAnchor xmlns:cdr="http://schemas.openxmlformats.org/drawingml/2006/chartDrawing">
    <cdr:from>
      <cdr:x>0.81247</cdr:x>
      <cdr:y>0.87914</cdr:y>
    </cdr:from>
    <cdr:to>
      <cdr:x>0.93274</cdr:x>
      <cdr:y>0.97727</cdr:y>
    </cdr:to>
    <cdr:sp macro="" textlink="">
      <cdr:nvSpPr>
        <cdr:cNvPr id="3" name="TextBox 22">
          <a:extLst xmlns:a="http://schemas.openxmlformats.org/drawingml/2006/main">
            <a:ext uri="{FF2B5EF4-FFF2-40B4-BE49-F238E27FC236}">
              <a16:creationId xmlns:a16="http://schemas.microsoft.com/office/drawing/2014/main" id="{088000BD-E096-CB0E-3CAF-D924438908D4}"/>
            </a:ext>
          </a:extLst>
        </cdr:cNvPr>
        <cdr:cNvSpPr txBox="1"/>
      </cdr:nvSpPr>
      <cdr:spPr>
        <a:xfrm xmlns:a="http://schemas.openxmlformats.org/drawingml/2006/main">
          <a:off x="7429205" y="2757322"/>
          <a:ext cx="1099788"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defTabSz="342892">
            <a:defRPr/>
          </a:pPr>
          <a:r>
            <a:rPr lang="en-US" sz="1400" dirty="0">
              <a:solidFill>
                <a:prstClr val="black"/>
              </a:solidFill>
              <a:latin typeface="Calibri"/>
            </a:rPr>
            <a:t>After calving</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AED724-BD96-0449-8AEE-B9BD0B8373FE}" type="datetimeFigureOut">
              <a:rPr lang="en-US" smtClean="0"/>
              <a:t>3/28/2023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789D70-F412-9243-80FC-C83ABE31F8F8}" type="slidenum">
              <a:rPr lang="en-US" smtClean="0"/>
              <a:t>‹#›</a:t>
            </a:fld>
            <a:endParaRPr lang="en-US"/>
          </a:p>
        </p:txBody>
      </p:sp>
    </p:spTree>
    <p:extLst>
      <p:ext uri="{BB962C8B-B14F-4D97-AF65-F5344CB8AC3E}">
        <p14:creationId xmlns:p14="http://schemas.microsoft.com/office/powerpoint/2010/main" val="38457162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789D70-F412-9243-80FC-C83ABE31F8F8}" type="slidenum">
              <a:rPr lang="en-US" smtClean="0"/>
              <a:t>1</a:t>
            </a:fld>
            <a:endParaRPr lang="en-US"/>
          </a:p>
        </p:txBody>
      </p:sp>
    </p:spTree>
    <p:extLst>
      <p:ext uri="{BB962C8B-B14F-4D97-AF65-F5344CB8AC3E}">
        <p14:creationId xmlns:p14="http://schemas.microsoft.com/office/powerpoint/2010/main" val="3933055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789D70-F412-9243-80FC-C83ABE31F8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1345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789D70-F412-9243-80FC-C83ABE31F8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3467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789D70-F412-9243-80FC-C83ABE31F8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2264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789D70-F412-9243-80FC-C83ABE31F8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2455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789D70-F412-9243-80FC-C83ABE31F8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6808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789D70-F412-9243-80FC-C83ABE31F8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2336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789D70-F412-9243-80FC-C83ABE31F8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572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789D70-F412-9243-80FC-C83ABE31F8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5081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789D70-F412-9243-80FC-C83ABE31F8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324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789D70-F412-9243-80FC-C83ABE31F8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6163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789D70-F412-9243-80FC-C83ABE31F8F8}" type="slidenum">
              <a:rPr lang="en-US" smtClean="0"/>
              <a:t>2</a:t>
            </a:fld>
            <a:endParaRPr lang="en-US"/>
          </a:p>
        </p:txBody>
      </p:sp>
    </p:spTree>
    <p:extLst>
      <p:ext uri="{BB962C8B-B14F-4D97-AF65-F5344CB8AC3E}">
        <p14:creationId xmlns:p14="http://schemas.microsoft.com/office/powerpoint/2010/main" val="4154934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Preciso</a:t>
            </a:r>
            <a:r>
              <a:rPr lang="en-US" dirty="0"/>
              <a:t> do P calf BW d 209 e 268</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789D70-F412-9243-80FC-C83ABE31F8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0535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Preciso</a:t>
            </a:r>
            <a:r>
              <a:rPr lang="en-US" dirty="0"/>
              <a:t> do P calf BW d 209 e 268</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789D70-F412-9243-80FC-C83ABE31F8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2586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Preciso</a:t>
            </a:r>
            <a:r>
              <a:rPr lang="en-US" dirty="0"/>
              <a:t> do P calf BW d 209 e 268</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789D70-F412-9243-80FC-C83ABE31F8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0154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789D70-F412-9243-80FC-C83ABE31F8F8}" type="slidenum">
              <a:rPr lang="en-US" smtClean="0"/>
              <a:t>25</a:t>
            </a:fld>
            <a:endParaRPr lang="en-US"/>
          </a:p>
        </p:txBody>
      </p:sp>
    </p:spTree>
    <p:extLst>
      <p:ext uri="{BB962C8B-B14F-4D97-AF65-F5344CB8AC3E}">
        <p14:creationId xmlns:p14="http://schemas.microsoft.com/office/powerpoint/2010/main" val="3724565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5A2687-0575-C544-BFBF-1C83EFDA9ED5}" type="slidenum">
              <a:rPr lang="en-US" smtClean="0"/>
              <a:t>26</a:t>
            </a:fld>
            <a:endParaRPr lang="en-US"/>
          </a:p>
        </p:txBody>
      </p:sp>
    </p:spTree>
    <p:extLst>
      <p:ext uri="{BB962C8B-B14F-4D97-AF65-F5344CB8AC3E}">
        <p14:creationId xmlns:p14="http://schemas.microsoft.com/office/powerpoint/2010/main" val="2774783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A4ADE3-6FA7-4D32-98B8-67368ABF15D3}" type="slidenum">
              <a:rPr lang="en-US" smtClean="0"/>
              <a:pPr/>
              <a:t>27</a:t>
            </a:fld>
            <a:endParaRPr lang="en-US"/>
          </a:p>
        </p:txBody>
      </p:sp>
    </p:spTree>
    <p:extLst>
      <p:ext uri="{BB962C8B-B14F-4D97-AF65-F5344CB8AC3E}">
        <p14:creationId xmlns:p14="http://schemas.microsoft.com/office/powerpoint/2010/main" val="1046403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A4ADE3-6FA7-4D32-98B8-67368ABF15D3}" type="slidenum">
              <a:rPr lang="en-US" smtClean="0"/>
              <a:pPr/>
              <a:t>28</a:t>
            </a:fld>
            <a:endParaRPr lang="en-US"/>
          </a:p>
        </p:txBody>
      </p:sp>
    </p:spTree>
    <p:extLst>
      <p:ext uri="{BB962C8B-B14F-4D97-AF65-F5344CB8AC3E}">
        <p14:creationId xmlns:p14="http://schemas.microsoft.com/office/powerpoint/2010/main" val="2960592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789D70-F412-9243-80FC-C83ABE31F8F8}" type="slidenum">
              <a:rPr lang="en-US" smtClean="0"/>
              <a:t>30</a:t>
            </a:fld>
            <a:endParaRPr lang="en-US"/>
          </a:p>
        </p:txBody>
      </p:sp>
    </p:spTree>
    <p:extLst>
      <p:ext uri="{BB962C8B-B14F-4D97-AF65-F5344CB8AC3E}">
        <p14:creationId xmlns:p14="http://schemas.microsoft.com/office/powerpoint/2010/main" val="1621757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789D70-F412-9243-80FC-C83ABE31F8F8}" type="slidenum">
              <a:rPr lang="en-US" smtClean="0"/>
              <a:t>31</a:t>
            </a:fld>
            <a:endParaRPr lang="en-US"/>
          </a:p>
        </p:txBody>
      </p:sp>
    </p:spTree>
    <p:extLst>
      <p:ext uri="{BB962C8B-B14F-4D97-AF65-F5344CB8AC3E}">
        <p14:creationId xmlns:p14="http://schemas.microsoft.com/office/powerpoint/2010/main" val="3039347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45827B-D542-B34C-9CC6-05A6486AB046}" type="slidenum">
              <a:rPr lang="en-US" smtClean="0"/>
              <a:t>32</a:t>
            </a:fld>
            <a:endParaRPr lang="en-US"/>
          </a:p>
        </p:txBody>
      </p:sp>
    </p:spTree>
    <p:extLst>
      <p:ext uri="{BB962C8B-B14F-4D97-AF65-F5344CB8AC3E}">
        <p14:creationId xmlns:p14="http://schemas.microsoft.com/office/powerpoint/2010/main" val="11481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A4ADE3-6FA7-4D32-98B8-67368ABF15D3}" type="slidenum">
              <a:rPr lang="en-US" smtClean="0"/>
              <a:pPr/>
              <a:t>3</a:t>
            </a:fld>
            <a:endParaRPr lang="en-US"/>
          </a:p>
        </p:txBody>
      </p:sp>
    </p:spTree>
    <p:extLst>
      <p:ext uri="{BB962C8B-B14F-4D97-AF65-F5344CB8AC3E}">
        <p14:creationId xmlns:p14="http://schemas.microsoft.com/office/powerpoint/2010/main" val="986187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EBA4ADE3-6FA7-4D32-98B8-67368ABF15D3}" type="slidenum">
              <a:rPr lang="en-US" smtClean="0"/>
              <a:pPr/>
              <a:t>37</a:t>
            </a:fld>
            <a:endParaRPr lang="en-US"/>
          </a:p>
        </p:txBody>
      </p:sp>
    </p:spTree>
    <p:extLst>
      <p:ext uri="{BB962C8B-B14F-4D97-AF65-F5344CB8AC3E}">
        <p14:creationId xmlns:p14="http://schemas.microsoft.com/office/powerpoint/2010/main" val="2278352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EBA4ADE3-6FA7-4D32-98B8-67368ABF15D3}" type="slidenum">
              <a:rPr lang="en-US" smtClean="0"/>
              <a:pPr/>
              <a:t>39</a:t>
            </a:fld>
            <a:endParaRPr lang="en-US"/>
          </a:p>
        </p:txBody>
      </p:sp>
    </p:spTree>
    <p:extLst>
      <p:ext uri="{BB962C8B-B14F-4D97-AF65-F5344CB8AC3E}">
        <p14:creationId xmlns:p14="http://schemas.microsoft.com/office/powerpoint/2010/main" val="2278352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789D70-F412-9243-80FC-C83ABE31F8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3055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789D70-F412-9243-80FC-C83ABE31F8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3481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789D70-F412-9243-80FC-C83ABE31F8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2510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789D70-F412-9243-80FC-C83ABE31F8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691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789D70-F412-9243-80FC-C83ABE31F8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8266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789D70-F412-9243-80FC-C83ABE31F8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4094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5EDE6E-A94C-8342-8EB5-D3B29B0EA7C4}" type="datetimeFigureOut">
              <a:rPr lang="en-US" smtClean="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F8BCB3-2C14-E141-B598-D4EA677F7E92}" type="slidenum">
              <a:rPr lang="en-US" smtClean="0"/>
              <a:t>‹#›</a:t>
            </a:fld>
            <a:endParaRPr lang="en-US"/>
          </a:p>
        </p:txBody>
      </p:sp>
    </p:spTree>
    <p:extLst>
      <p:ext uri="{BB962C8B-B14F-4D97-AF65-F5344CB8AC3E}">
        <p14:creationId xmlns:p14="http://schemas.microsoft.com/office/powerpoint/2010/main" val="1957046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5EDE6E-A94C-8342-8EB5-D3B29B0EA7C4}" type="datetimeFigureOut">
              <a:rPr lang="en-US" smtClean="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F8BCB3-2C14-E141-B598-D4EA677F7E92}" type="slidenum">
              <a:rPr lang="en-US" smtClean="0"/>
              <a:t>‹#›</a:t>
            </a:fld>
            <a:endParaRPr lang="en-US"/>
          </a:p>
        </p:txBody>
      </p:sp>
    </p:spTree>
    <p:extLst>
      <p:ext uri="{BB962C8B-B14F-4D97-AF65-F5344CB8AC3E}">
        <p14:creationId xmlns:p14="http://schemas.microsoft.com/office/powerpoint/2010/main" val="1310062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5EDE6E-A94C-8342-8EB5-D3B29B0EA7C4}" type="datetimeFigureOut">
              <a:rPr lang="en-US" smtClean="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F8BCB3-2C14-E141-B598-D4EA677F7E92}" type="slidenum">
              <a:rPr lang="en-US" smtClean="0"/>
              <a:t>‹#›</a:t>
            </a:fld>
            <a:endParaRPr lang="en-US"/>
          </a:p>
        </p:txBody>
      </p:sp>
    </p:spTree>
    <p:extLst>
      <p:ext uri="{BB962C8B-B14F-4D97-AF65-F5344CB8AC3E}">
        <p14:creationId xmlns:p14="http://schemas.microsoft.com/office/powerpoint/2010/main" val="530608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F55EDE6E-A94C-8342-8EB5-D3B29B0EA7C4}" type="datetimeFigureOut">
              <a:rPr lang="en-US" smtClean="0"/>
              <a:t>3/28/2023</a:t>
            </a:fld>
            <a:endParaRPr lang="en-US"/>
          </a:p>
        </p:txBody>
      </p:sp>
      <p:sp>
        <p:nvSpPr>
          <p:cNvPr id="4" name="Footer Placeholder 3"/>
          <p:cNvSpPr>
            <a:spLocks noGrp="1"/>
          </p:cNvSpPr>
          <p:nvPr>
            <p:ph type="ftr" sz="quarter" idx="11"/>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endParaRPr lang="en-US"/>
          </a:p>
        </p:txBody>
      </p:sp>
      <p:sp>
        <p:nvSpPr>
          <p:cNvPr id="5" name="Slide Number Placeholder 4"/>
          <p:cNvSpPr>
            <a:spLocks noGrp="1"/>
          </p:cNvSpPr>
          <p:nvPr>
            <p:ph type="sldNum" sz="quarter" idx="12"/>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38F8BCB3-2C14-E141-B598-D4EA677F7E92}" type="slidenum">
              <a:rPr lang="en-US" smtClean="0"/>
              <a:t>‹#›</a:t>
            </a:fld>
            <a:endParaRPr lang="en-US"/>
          </a:p>
        </p:txBody>
      </p:sp>
    </p:spTree>
    <p:extLst>
      <p:ext uri="{BB962C8B-B14F-4D97-AF65-F5344CB8AC3E}">
        <p14:creationId xmlns:p14="http://schemas.microsoft.com/office/powerpoint/2010/main" val="3150069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5EDE6E-A94C-8342-8EB5-D3B29B0EA7C4}" type="datetimeFigureOut">
              <a:rPr lang="en-US" smtClean="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F8BCB3-2C14-E141-B598-D4EA677F7E92}" type="slidenum">
              <a:rPr lang="en-US" smtClean="0"/>
              <a:t>‹#›</a:t>
            </a:fld>
            <a:endParaRPr lang="en-US"/>
          </a:p>
        </p:txBody>
      </p:sp>
    </p:spTree>
    <p:extLst>
      <p:ext uri="{BB962C8B-B14F-4D97-AF65-F5344CB8AC3E}">
        <p14:creationId xmlns:p14="http://schemas.microsoft.com/office/powerpoint/2010/main" val="3189823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5EDE6E-A94C-8342-8EB5-D3B29B0EA7C4}" type="datetimeFigureOut">
              <a:rPr lang="en-US" smtClean="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F8BCB3-2C14-E141-B598-D4EA677F7E92}" type="slidenum">
              <a:rPr lang="en-US" smtClean="0"/>
              <a:t>‹#›</a:t>
            </a:fld>
            <a:endParaRPr lang="en-US"/>
          </a:p>
        </p:txBody>
      </p:sp>
    </p:spTree>
    <p:extLst>
      <p:ext uri="{BB962C8B-B14F-4D97-AF65-F5344CB8AC3E}">
        <p14:creationId xmlns:p14="http://schemas.microsoft.com/office/powerpoint/2010/main" val="2449817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5EDE6E-A94C-8342-8EB5-D3B29B0EA7C4}" type="datetimeFigureOut">
              <a:rPr lang="en-US" smtClean="0"/>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F8BCB3-2C14-E141-B598-D4EA677F7E92}" type="slidenum">
              <a:rPr lang="en-US" smtClean="0"/>
              <a:t>‹#›</a:t>
            </a:fld>
            <a:endParaRPr lang="en-US"/>
          </a:p>
        </p:txBody>
      </p:sp>
    </p:spTree>
    <p:extLst>
      <p:ext uri="{BB962C8B-B14F-4D97-AF65-F5344CB8AC3E}">
        <p14:creationId xmlns:p14="http://schemas.microsoft.com/office/powerpoint/2010/main" val="57200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5EDE6E-A94C-8342-8EB5-D3B29B0EA7C4}" type="datetimeFigureOut">
              <a:rPr lang="en-US" smtClean="0"/>
              <a:t>3/28/2023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F8BCB3-2C14-E141-B598-D4EA677F7E92}" type="slidenum">
              <a:rPr lang="en-US" smtClean="0"/>
              <a:t>‹#›</a:t>
            </a:fld>
            <a:endParaRPr lang="en-US"/>
          </a:p>
        </p:txBody>
      </p:sp>
    </p:spTree>
    <p:extLst>
      <p:ext uri="{BB962C8B-B14F-4D97-AF65-F5344CB8AC3E}">
        <p14:creationId xmlns:p14="http://schemas.microsoft.com/office/powerpoint/2010/main" val="4153929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5EDE6E-A94C-8342-8EB5-D3B29B0EA7C4}" type="datetimeFigureOut">
              <a:rPr lang="en-US" smtClean="0"/>
              <a:t>3/28/2023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F8BCB3-2C14-E141-B598-D4EA677F7E92}" type="slidenum">
              <a:rPr lang="en-US" smtClean="0"/>
              <a:t>‹#›</a:t>
            </a:fld>
            <a:endParaRPr lang="en-US"/>
          </a:p>
        </p:txBody>
      </p:sp>
    </p:spTree>
    <p:extLst>
      <p:ext uri="{BB962C8B-B14F-4D97-AF65-F5344CB8AC3E}">
        <p14:creationId xmlns:p14="http://schemas.microsoft.com/office/powerpoint/2010/main" val="2594587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5EDE6E-A94C-8342-8EB5-D3B29B0EA7C4}" type="datetimeFigureOut">
              <a:rPr lang="en-US" smtClean="0"/>
              <a:t>3/28/2023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F8BCB3-2C14-E141-B598-D4EA677F7E92}" type="slidenum">
              <a:rPr lang="en-US" smtClean="0"/>
              <a:t>‹#›</a:t>
            </a:fld>
            <a:endParaRPr lang="en-US"/>
          </a:p>
        </p:txBody>
      </p:sp>
    </p:spTree>
    <p:extLst>
      <p:ext uri="{BB962C8B-B14F-4D97-AF65-F5344CB8AC3E}">
        <p14:creationId xmlns:p14="http://schemas.microsoft.com/office/powerpoint/2010/main" val="4061396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5EDE6E-A94C-8342-8EB5-D3B29B0EA7C4}" type="datetimeFigureOut">
              <a:rPr lang="en-US" smtClean="0"/>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F8BCB3-2C14-E141-B598-D4EA677F7E92}" type="slidenum">
              <a:rPr lang="en-US" smtClean="0"/>
              <a:t>‹#›</a:t>
            </a:fld>
            <a:endParaRPr lang="en-US"/>
          </a:p>
        </p:txBody>
      </p:sp>
    </p:spTree>
    <p:extLst>
      <p:ext uri="{BB962C8B-B14F-4D97-AF65-F5344CB8AC3E}">
        <p14:creationId xmlns:p14="http://schemas.microsoft.com/office/powerpoint/2010/main" val="1092949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5EDE6E-A94C-8342-8EB5-D3B29B0EA7C4}" type="datetimeFigureOut">
              <a:rPr lang="en-US" smtClean="0"/>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F8BCB3-2C14-E141-B598-D4EA677F7E92}" type="slidenum">
              <a:rPr lang="en-US" smtClean="0"/>
              <a:t>‹#›</a:t>
            </a:fld>
            <a:endParaRPr lang="en-US"/>
          </a:p>
        </p:txBody>
      </p:sp>
    </p:spTree>
    <p:extLst>
      <p:ext uri="{BB962C8B-B14F-4D97-AF65-F5344CB8AC3E}">
        <p14:creationId xmlns:p14="http://schemas.microsoft.com/office/powerpoint/2010/main" val="3883550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5EDE6E-A94C-8342-8EB5-D3B29B0EA7C4}" type="datetimeFigureOut">
              <a:rPr lang="en-US" smtClean="0"/>
              <a:t>3/28/2023</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F8BCB3-2C14-E141-B598-D4EA677F7E92}" type="slidenum">
              <a:rPr lang="en-US" smtClean="0"/>
              <a:t>‹#›</a:t>
            </a:fld>
            <a:endParaRPr lang="en-US"/>
          </a:p>
        </p:txBody>
      </p:sp>
    </p:spTree>
    <p:extLst>
      <p:ext uri="{BB962C8B-B14F-4D97-AF65-F5344CB8AC3E}">
        <p14:creationId xmlns:p14="http://schemas.microsoft.com/office/powerpoint/2010/main" val="344959698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chart" Target="../charts/chart7.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chart" Target="../charts/chart9.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hyperlink" Target="https://doi.org/10.2527/jas.2017.1666" TargetMode="External"/><Relationship Id="rId4" Type="http://schemas.openxmlformats.org/officeDocument/2006/relationships/hyperlink" Target="https://doi.org/10.1093/jas/skaa236" TargetMode="External"/></Relationships>
</file>

<file path=ppt/slides/_rels/slide2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1016/j.livsci.2020.104176" TargetMode="External"/><Relationship Id="rId2" Type="http://schemas.openxmlformats.org/officeDocument/2006/relationships/hyperlink" Target="https://doi.org/10.1093/jas/skaa123" TargetMode="Externa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hyperlink" Target="https://doi.org/10.1093/jas/skac022"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hyperlink" Target="mailto:pmoriel@ufl.edu"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734138-9AF3-0943-AE7E-98A206166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Content Placeholder 2">
            <a:extLst>
              <a:ext uri="{FF2B5EF4-FFF2-40B4-BE49-F238E27FC236}">
                <a16:creationId xmlns:a16="http://schemas.microsoft.com/office/drawing/2014/main" id="{C4B52573-F0A8-844D-B0F6-39E62ED2B25F}"/>
              </a:ext>
            </a:extLst>
          </p:cNvPr>
          <p:cNvSpPr txBox="1">
            <a:spLocks/>
          </p:cNvSpPr>
          <p:nvPr/>
        </p:nvSpPr>
        <p:spPr>
          <a:xfrm>
            <a:off x="-4" y="148662"/>
            <a:ext cx="9144001" cy="1049517"/>
          </a:xfrm>
          <a:prstGeom prst="rect">
            <a:avLst/>
          </a:prstGeom>
          <a:solidFill>
            <a:schemeClr val="bg1"/>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rgbClr val="002060"/>
                </a:solidFill>
                <a:latin typeface="Calibri Light" panose="020F0302020204030204" pitchFamily="34" charset="0"/>
                <a:cs typeface="Calibri Light" panose="020F0302020204030204" pitchFamily="34" charset="0"/>
              </a:rPr>
              <a:t>Nutrition &amp; Management of beef females</a:t>
            </a:r>
          </a:p>
          <a:p>
            <a:pPr marL="0" indent="0">
              <a:buNone/>
            </a:pPr>
            <a:r>
              <a:rPr lang="en-US" sz="1400" dirty="0">
                <a:latin typeface="Calibri Light" panose="020F0302020204030204" pitchFamily="34" charset="0"/>
                <a:cs typeface="Calibri Light" panose="020F0302020204030204" pitchFamily="34" charset="0"/>
              </a:rPr>
              <a:t>2023 Ona Field Day</a:t>
            </a:r>
          </a:p>
          <a:p>
            <a:pPr marL="0" indent="0">
              <a:buNone/>
            </a:pPr>
            <a:endParaRPr lang="en-US" dirty="0">
              <a:latin typeface="Calibri Light" panose="020F0302020204030204" pitchFamily="34" charset="0"/>
              <a:cs typeface="Calibri Light" panose="020F0302020204030204" pitchFamily="34" charset="0"/>
            </a:endParaRPr>
          </a:p>
        </p:txBody>
      </p:sp>
      <p:pic>
        <p:nvPicPr>
          <p:cNvPr id="8" name="Picture 7">
            <a:extLst>
              <a:ext uri="{FF2B5EF4-FFF2-40B4-BE49-F238E27FC236}">
                <a16:creationId xmlns:a16="http://schemas.microsoft.com/office/drawing/2014/main" id="{3013E194-5EEB-8648-AB3A-6F2744DC61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5182" y="373889"/>
            <a:ext cx="1608825" cy="299531"/>
          </a:xfrm>
          <a:prstGeom prst="rect">
            <a:avLst/>
          </a:prstGeom>
        </p:spPr>
      </p:pic>
      <p:sp>
        <p:nvSpPr>
          <p:cNvPr id="10" name="Rectangle 9">
            <a:extLst>
              <a:ext uri="{FF2B5EF4-FFF2-40B4-BE49-F238E27FC236}">
                <a16:creationId xmlns:a16="http://schemas.microsoft.com/office/drawing/2014/main" id="{EC8127F3-7496-4045-93D5-60D6F32A1942}"/>
              </a:ext>
            </a:extLst>
          </p:cNvPr>
          <p:cNvSpPr/>
          <p:nvPr/>
        </p:nvSpPr>
        <p:spPr>
          <a:xfrm>
            <a:off x="-1" y="5438"/>
            <a:ext cx="9144000" cy="143223"/>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6496C89-53C5-D04F-9E56-D0C174A096D7}"/>
              </a:ext>
            </a:extLst>
          </p:cNvPr>
          <p:cNvSpPr txBox="1"/>
          <p:nvPr/>
        </p:nvSpPr>
        <p:spPr>
          <a:xfrm>
            <a:off x="-3" y="6006561"/>
            <a:ext cx="9144000" cy="769441"/>
          </a:xfrm>
          <a:prstGeom prst="rect">
            <a:avLst/>
          </a:prstGeom>
          <a:solidFill>
            <a:schemeClr val="bg1"/>
          </a:solidFill>
          <a:ln>
            <a:noFill/>
          </a:ln>
        </p:spPr>
        <p:txBody>
          <a:bodyPr wrap="square" rtlCol="0">
            <a:spAutoFit/>
          </a:bodyPr>
          <a:lstStyle/>
          <a:p>
            <a:pPr algn="ctr"/>
            <a:r>
              <a:rPr lang="en-US" sz="2400" i="1" dirty="0">
                <a:solidFill>
                  <a:srgbClr val="002060"/>
                </a:solidFill>
              </a:rPr>
              <a:t>Philipe Moriel - Associate Professor</a:t>
            </a:r>
            <a:br>
              <a:rPr lang="en-US" sz="2400" i="1" dirty="0">
                <a:solidFill>
                  <a:schemeClr val="accent6">
                    <a:lumMod val="75000"/>
                  </a:schemeClr>
                </a:solidFill>
              </a:rPr>
            </a:br>
            <a:r>
              <a:rPr lang="en-US" sz="2000" i="1" dirty="0">
                <a:solidFill>
                  <a:schemeClr val="accent6">
                    <a:lumMod val="75000"/>
                  </a:schemeClr>
                </a:solidFill>
              </a:rPr>
              <a:t>Range Cattle Research &amp; Education Center - University of Florida, Ona, FL</a:t>
            </a:r>
          </a:p>
        </p:txBody>
      </p:sp>
      <p:sp>
        <p:nvSpPr>
          <p:cNvPr id="9" name="Rectangle 8">
            <a:extLst>
              <a:ext uri="{FF2B5EF4-FFF2-40B4-BE49-F238E27FC236}">
                <a16:creationId xmlns:a16="http://schemas.microsoft.com/office/drawing/2014/main" id="{E5DCFB93-3B84-1449-98E1-EA3CA84468EC}"/>
              </a:ext>
            </a:extLst>
          </p:cNvPr>
          <p:cNvSpPr/>
          <p:nvPr/>
        </p:nvSpPr>
        <p:spPr>
          <a:xfrm>
            <a:off x="-1" y="6765691"/>
            <a:ext cx="9143999" cy="92309"/>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cs typeface="Times New Roman" panose="02020603050405020304" pitchFamily="18" charset="0"/>
            </a:endParaRPr>
          </a:p>
        </p:txBody>
      </p:sp>
    </p:spTree>
    <p:extLst>
      <p:ext uri="{BB962C8B-B14F-4D97-AF65-F5344CB8AC3E}">
        <p14:creationId xmlns:p14="http://schemas.microsoft.com/office/powerpoint/2010/main" val="1051339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8127F3-7496-4045-93D5-60D6F32A1942}"/>
              </a:ext>
            </a:extLst>
          </p:cNvPr>
          <p:cNvSpPr/>
          <p:nvPr/>
        </p:nvSpPr>
        <p:spPr>
          <a:xfrm>
            <a:off x="-900" y="-19859"/>
            <a:ext cx="9144000" cy="102665"/>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endParaRPr>
          </a:p>
        </p:txBody>
      </p:sp>
      <p:sp>
        <p:nvSpPr>
          <p:cNvPr id="9" name="Rectangle 8">
            <a:extLst>
              <a:ext uri="{FF2B5EF4-FFF2-40B4-BE49-F238E27FC236}">
                <a16:creationId xmlns:a16="http://schemas.microsoft.com/office/drawing/2014/main" id="{E5DCFB93-3B84-1449-98E1-EA3CA84468EC}"/>
              </a:ext>
            </a:extLst>
          </p:cNvPr>
          <p:cNvSpPr/>
          <p:nvPr/>
        </p:nvSpPr>
        <p:spPr>
          <a:xfrm>
            <a:off x="0" y="6741836"/>
            <a:ext cx="9144900" cy="108000"/>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cs typeface="Times New Roman" panose="02020603050405020304" pitchFamily="18" charset="0"/>
            </a:endParaRPr>
          </a:p>
        </p:txBody>
      </p:sp>
      <p:pic>
        <p:nvPicPr>
          <p:cNvPr id="2" name="Picture 1">
            <a:extLst>
              <a:ext uri="{FF2B5EF4-FFF2-40B4-BE49-F238E27FC236}">
                <a16:creationId xmlns:a16="http://schemas.microsoft.com/office/drawing/2014/main" id="{B70EB373-4D33-504C-4D98-74FF84F70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071" y="136352"/>
            <a:ext cx="2225996" cy="414436"/>
          </a:xfrm>
          <a:prstGeom prst="rect">
            <a:avLst/>
          </a:prstGeom>
        </p:spPr>
      </p:pic>
      <p:sp>
        <p:nvSpPr>
          <p:cNvPr id="3" name="Title 1">
            <a:extLst>
              <a:ext uri="{FF2B5EF4-FFF2-40B4-BE49-F238E27FC236}">
                <a16:creationId xmlns:a16="http://schemas.microsoft.com/office/drawing/2014/main" id="{9238863C-7D8F-950D-C8BB-960070CDC48B}"/>
              </a:ext>
            </a:extLst>
          </p:cNvPr>
          <p:cNvSpPr txBox="1">
            <a:spLocks/>
          </p:cNvSpPr>
          <p:nvPr/>
        </p:nvSpPr>
        <p:spPr>
          <a:xfrm>
            <a:off x="-900" y="550788"/>
            <a:ext cx="6172200" cy="605287"/>
          </a:xfrm>
          <a:prstGeom prst="rect">
            <a:avLst/>
          </a:prstGeom>
        </p:spPr>
        <p:txBody>
          <a:bodyPr>
            <a:normAutofit lnSpcReduction="10000"/>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chemeClr val="accent6">
                    <a:lumMod val="75000"/>
                  </a:schemeClr>
                </a:solidFill>
              </a:rPr>
              <a:t>Experimental Design</a:t>
            </a:r>
          </a:p>
        </p:txBody>
      </p:sp>
      <p:sp>
        <p:nvSpPr>
          <p:cNvPr id="23" name="TextBox 22">
            <a:extLst>
              <a:ext uri="{FF2B5EF4-FFF2-40B4-BE49-F238E27FC236}">
                <a16:creationId xmlns:a16="http://schemas.microsoft.com/office/drawing/2014/main" id="{7253C9F6-70B4-CCC9-95BF-394CA03B1525}"/>
              </a:ext>
            </a:extLst>
          </p:cNvPr>
          <p:cNvSpPr txBox="1"/>
          <p:nvPr/>
        </p:nvSpPr>
        <p:spPr>
          <a:xfrm>
            <a:off x="174776" y="2850919"/>
            <a:ext cx="8792647" cy="2585323"/>
          </a:xfrm>
          <a:prstGeom prst="rect">
            <a:avLst/>
          </a:prstGeom>
          <a:noFill/>
        </p:spPr>
        <p:txBody>
          <a:bodyPr wrap="square">
            <a:spAutoFit/>
          </a:bodyPr>
          <a:lstStyle/>
          <a:p>
            <a:pPr marL="342900" indent="-342900" defTabSz="685783">
              <a:buFont typeface="Arial" panose="020B0604020202020204" pitchFamily="34" charset="0"/>
              <a:buChar char="•"/>
              <a:defRPr/>
            </a:pPr>
            <a:r>
              <a:rPr lang="en-US" sz="2100" dirty="0">
                <a:solidFill>
                  <a:prstClr val="black"/>
                </a:solidFill>
                <a:latin typeface="Calibri"/>
              </a:rPr>
              <a:t>52 Calves (119 ± 19 d of age)</a:t>
            </a:r>
          </a:p>
          <a:p>
            <a:pPr marL="342900" indent="-342900" defTabSz="685783">
              <a:buFont typeface="Arial" panose="020B0604020202020204" pitchFamily="34" charset="0"/>
              <a:buChar char="•"/>
              <a:defRPr/>
            </a:pPr>
            <a:endParaRPr lang="en-US" sz="2100" dirty="0">
              <a:solidFill>
                <a:prstClr val="black"/>
              </a:solidFill>
              <a:latin typeface="Calibri"/>
            </a:endParaRPr>
          </a:p>
          <a:p>
            <a:pPr marL="342900" indent="-342900" defTabSz="685783">
              <a:buFont typeface="Arial" panose="020B0604020202020204" pitchFamily="34" charset="0"/>
              <a:buChar char="•"/>
              <a:defRPr/>
            </a:pPr>
            <a:r>
              <a:rPr lang="en-US" sz="2100" dirty="0">
                <a:solidFill>
                  <a:prstClr val="black"/>
                </a:solidFill>
                <a:latin typeface="Calibri"/>
              </a:rPr>
              <a:t>1 of 16 drylot pens (3 to 4 calves/pen)</a:t>
            </a:r>
          </a:p>
          <a:p>
            <a:pPr marL="800100" lvl="1" indent="-342900" defTabSz="685783">
              <a:buFont typeface="Arial" panose="020B0604020202020204" pitchFamily="34" charset="0"/>
              <a:buChar char="•"/>
              <a:defRPr/>
            </a:pPr>
            <a:r>
              <a:rPr lang="en-US" dirty="0">
                <a:solidFill>
                  <a:prstClr val="black"/>
                </a:solidFill>
                <a:latin typeface="Calibri"/>
              </a:rPr>
              <a:t>Same distribution of the maternal treatment</a:t>
            </a:r>
          </a:p>
          <a:p>
            <a:pPr marL="800100" lvl="1" indent="-342900" defTabSz="685783">
              <a:buFont typeface="Arial" panose="020B0604020202020204" pitchFamily="34" charset="0"/>
              <a:buChar char="•"/>
              <a:defRPr/>
            </a:pPr>
            <a:endParaRPr lang="en-US" dirty="0">
              <a:solidFill>
                <a:prstClr val="black"/>
              </a:solidFill>
              <a:latin typeface="Calibri"/>
            </a:endParaRPr>
          </a:p>
          <a:p>
            <a:pPr marL="342900" indent="-342900" defTabSz="685783">
              <a:buFont typeface="Arial" panose="020B0604020202020204" pitchFamily="34" charset="0"/>
              <a:buChar char="•"/>
              <a:defRPr/>
            </a:pPr>
            <a:r>
              <a:rPr lang="en-US" sz="2100" dirty="0">
                <a:solidFill>
                  <a:prstClr val="black"/>
                </a:solidFill>
                <a:latin typeface="Calibri"/>
              </a:rPr>
              <a:t>Soybean hulls-based diet (3.25% DM of BW)</a:t>
            </a:r>
          </a:p>
          <a:p>
            <a:pPr marL="800100" lvl="1" indent="-342900" defTabSz="685783">
              <a:buFont typeface="Arial" panose="020B0604020202020204" pitchFamily="34" charset="0"/>
              <a:buChar char="•"/>
              <a:defRPr/>
            </a:pPr>
            <a:r>
              <a:rPr lang="en-US" dirty="0">
                <a:latin typeface="Calibri"/>
              </a:rPr>
              <a:t>CP: 21.0%</a:t>
            </a:r>
          </a:p>
          <a:p>
            <a:pPr marL="800100" lvl="1" indent="-342900" defTabSz="685783">
              <a:buFont typeface="Arial" panose="020B0604020202020204" pitchFamily="34" charset="0"/>
              <a:buChar char="•"/>
              <a:defRPr/>
            </a:pPr>
            <a:r>
              <a:rPr lang="en-US" dirty="0">
                <a:latin typeface="Calibri"/>
              </a:rPr>
              <a:t>NDT: 71.5%</a:t>
            </a:r>
          </a:p>
        </p:txBody>
      </p:sp>
      <p:sp>
        <p:nvSpPr>
          <p:cNvPr id="37" name="TextBox 36">
            <a:extLst>
              <a:ext uri="{FF2B5EF4-FFF2-40B4-BE49-F238E27FC236}">
                <a16:creationId xmlns:a16="http://schemas.microsoft.com/office/drawing/2014/main" id="{FDC19AC3-C6BE-1256-58F2-EAB18694F227}"/>
              </a:ext>
            </a:extLst>
          </p:cNvPr>
          <p:cNvSpPr txBox="1"/>
          <p:nvPr/>
        </p:nvSpPr>
        <p:spPr>
          <a:xfrm>
            <a:off x="-1" y="1255666"/>
            <a:ext cx="3357349" cy="380873"/>
          </a:xfrm>
          <a:prstGeom prst="rect">
            <a:avLst/>
          </a:prstGeom>
          <a:noFill/>
        </p:spPr>
        <p:txBody>
          <a:bodyPr wrap="square">
            <a:spAutoFit/>
          </a:bodyPr>
          <a:lstStyle/>
          <a:p>
            <a:pPr defTabSz="685783">
              <a:defRPr/>
            </a:pPr>
            <a:r>
              <a:rPr lang="en-US" sz="1875" b="1" dirty="0">
                <a:solidFill>
                  <a:prstClr val="black"/>
                </a:solidFill>
                <a:latin typeface="Calibri"/>
              </a:rPr>
              <a:t>Offspring Management</a:t>
            </a:r>
          </a:p>
        </p:txBody>
      </p:sp>
      <p:cxnSp>
        <p:nvCxnSpPr>
          <p:cNvPr id="38" name="Straight Connector 37">
            <a:extLst>
              <a:ext uri="{FF2B5EF4-FFF2-40B4-BE49-F238E27FC236}">
                <a16:creationId xmlns:a16="http://schemas.microsoft.com/office/drawing/2014/main" id="{7037F926-ACBB-2955-85BF-50DB7C7426B4}"/>
              </a:ext>
            </a:extLst>
          </p:cNvPr>
          <p:cNvCxnSpPr>
            <a:cxnSpLocks/>
          </p:cNvCxnSpPr>
          <p:nvPr/>
        </p:nvCxnSpPr>
        <p:spPr>
          <a:xfrm>
            <a:off x="1319645" y="2231449"/>
            <a:ext cx="0" cy="238991"/>
          </a:xfrm>
          <a:prstGeom prst="line">
            <a:avLst/>
          </a:prstGeom>
          <a:effectLst/>
        </p:spPr>
        <p:style>
          <a:lnRef idx="2">
            <a:schemeClr val="dk1"/>
          </a:lnRef>
          <a:fillRef idx="0">
            <a:schemeClr val="dk1"/>
          </a:fillRef>
          <a:effectRef idx="1">
            <a:schemeClr val="dk1"/>
          </a:effectRef>
          <a:fontRef idx="minor">
            <a:schemeClr val="tx1"/>
          </a:fontRef>
        </p:style>
      </p:cxnSp>
      <p:sp>
        <p:nvSpPr>
          <p:cNvPr id="39" name="TextBox 24">
            <a:extLst>
              <a:ext uri="{FF2B5EF4-FFF2-40B4-BE49-F238E27FC236}">
                <a16:creationId xmlns:a16="http://schemas.microsoft.com/office/drawing/2014/main" id="{5C4EF559-6AC0-D8BD-2DDA-9B1CD3E34C48}"/>
              </a:ext>
            </a:extLst>
          </p:cNvPr>
          <p:cNvSpPr txBox="1"/>
          <p:nvPr/>
        </p:nvSpPr>
        <p:spPr>
          <a:xfrm>
            <a:off x="703320" y="1616873"/>
            <a:ext cx="1052754"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January </a:t>
            </a:r>
          </a:p>
          <a:p>
            <a:pPr algn="ctr"/>
            <a:r>
              <a:rPr lang="en-US" sz="1600" dirty="0"/>
              <a:t>day 209</a:t>
            </a:r>
          </a:p>
        </p:txBody>
      </p:sp>
      <p:sp>
        <p:nvSpPr>
          <p:cNvPr id="40" name="TextBox 24">
            <a:extLst>
              <a:ext uri="{FF2B5EF4-FFF2-40B4-BE49-F238E27FC236}">
                <a16:creationId xmlns:a16="http://schemas.microsoft.com/office/drawing/2014/main" id="{31EB702E-4D41-02FD-2C8F-A0314DD57846}"/>
              </a:ext>
            </a:extLst>
          </p:cNvPr>
          <p:cNvSpPr txBox="1"/>
          <p:nvPr/>
        </p:nvSpPr>
        <p:spPr>
          <a:xfrm>
            <a:off x="8320105" y="1616873"/>
            <a:ext cx="914396"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March day 268</a:t>
            </a:r>
          </a:p>
        </p:txBody>
      </p:sp>
      <p:cxnSp>
        <p:nvCxnSpPr>
          <p:cNvPr id="41" name="Straight Arrow Connector 40">
            <a:extLst>
              <a:ext uri="{FF2B5EF4-FFF2-40B4-BE49-F238E27FC236}">
                <a16:creationId xmlns:a16="http://schemas.microsoft.com/office/drawing/2014/main" id="{DA6C7AE0-EC98-A4B2-9D89-63E50DE8BEDE}"/>
              </a:ext>
            </a:extLst>
          </p:cNvPr>
          <p:cNvCxnSpPr>
            <a:cxnSpLocks/>
          </p:cNvCxnSpPr>
          <p:nvPr/>
        </p:nvCxnSpPr>
        <p:spPr>
          <a:xfrm>
            <a:off x="1319645" y="2350941"/>
            <a:ext cx="7574973" cy="0"/>
          </a:xfrm>
          <a:prstGeom prst="straightConnector1">
            <a:avLst/>
          </a:prstGeom>
          <a:ln>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02CD9755-C24A-AF3F-D63E-DC05B4F01A7E}"/>
              </a:ext>
            </a:extLst>
          </p:cNvPr>
          <p:cNvCxnSpPr>
            <a:cxnSpLocks/>
          </p:cNvCxnSpPr>
          <p:nvPr/>
        </p:nvCxnSpPr>
        <p:spPr>
          <a:xfrm>
            <a:off x="8894618" y="2231447"/>
            <a:ext cx="0" cy="238991"/>
          </a:xfrm>
          <a:prstGeom prst="line">
            <a:avLst/>
          </a:prstGeom>
          <a:effectLst/>
        </p:spPr>
        <p:style>
          <a:lnRef idx="2">
            <a:schemeClr val="dk1"/>
          </a:lnRef>
          <a:fillRef idx="0">
            <a:schemeClr val="dk1"/>
          </a:fillRef>
          <a:effectRef idx="1">
            <a:schemeClr val="dk1"/>
          </a:effectRef>
          <a:fontRef idx="minor">
            <a:schemeClr val="tx1"/>
          </a:fontRef>
        </p:style>
      </p:cxnSp>
      <p:pic>
        <p:nvPicPr>
          <p:cNvPr id="44" name="Picture 43" descr="A picture containing ground, outdoor&#10;&#10;Description automatically generated">
            <a:extLst>
              <a:ext uri="{FF2B5EF4-FFF2-40B4-BE49-F238E27FC236}">
                <a16:creationId xmlns:a16="http://schemas.microsoft.com/office/drawing/2014/main" id="{32A77B86-6FA5-6926-6548-D8EA774A5916}"/>
              </a:ext>
            </a:extLst>
          </p:cNvPr>
          <p:cNvPicPr>
            <a:picLocks noChangeAspect="1"/>
          </p:cNvPicPr>
          <p:nvPr/>
        </p:nvPicPr>
        <p:blipFill rotWithShape="1">
          <a:blip r:embed="rId4">
            <a:extLst>
              <a:ext uri="{28A0092B-C50C-407E-A947-70E740481C1C}">
                <a14:useLocalDpi xmlns:a14="http://schemas.microsoft.com/office/drawing/2010/main" val="0"/>
              </a:ext>
            </a:extLst>
          </a:blip>
          <a:srcRect r="27679"/>
          <a:stretch/>
        </p:blipFill>
        <p:spPr>
          <a:xfrm rot="5400000">
            <a:off x="5775815" y="3366185"/>
            <a:ext cx="3133583" cy="3249633"/>
          </a:xfrm>
          <a:prstGeom prst="rect">
            <a:avLst/>
          </a:prstGeom>
        </p:spPr>
      </p:pic>
    </p:spTree>
    <p:extLst>
      <p:ext uri="{BB962C8B-B14F-4D97-AF65-F5344CB8AC3E}">
        <p14:creationId xmlns:p14="http://schemas.microsoft.com/office/powerpoint/2010/main" val="1931033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8127F3-7496-4045-93D5-60D6F32A1942}"/>
              </a:ext>
            </a:extLst>
          </p:cNvPr>
          <p:cNvSpPr/>
          <p:nvPr/>
        </p:nvSpPr>
        <p:spPr>
          <a:xfrm>
            <a:off x="-900" y="-19859"/>
            <a:ext cx="9144000" cy="102665"/>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endParaRPr>
          </a:p>
        </p:txBody>
      </p:sp>
      <p:sp>
        <p:nvSpPr>
          <p:cNvPr id="9" name="Rectangle 8">
            <a:extLst>
              <a:ext uri="{FF2B5EF4-FFF2-40B4-BE49-F238E27FC236}">
                <a16:creationId xmlns:a16="http://schemas.microsoft.com/office/drawing/2014/main" id="{E5DCFB93-3B84-1449-98E1-EA3CA84468EC}"/>
              </a:ext>
            </a:extLst>
          </p:cNvPr>
          <p:cNvSpPr/>
          <p:nvPr/>
        </p:nvSpPr>
        <p:spPr>
          <a:xfrm>
            <a:off x="0" y="6741836"/>
            <a:ext cx="9144900" cy="108000"/>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cs typeface="Times New Roman" panose="02020603050405020304" pitchFamily="18" charset="0"/>
            </a:endParaRPr>
          </a:p>
        </p:txBody>
      </p:sp>
      <p:pic>
        <p:nvPicPr>
          <p:cNvPr id="2" name="Picture 1">
            <a:extLst>
              <a:ext uri="{FF2B5EF4-FFF2-40B4-BE49-F238E27FC236}">
                <a16:creationId xmlns:a16="http://schemas.microsoft.com/office/drawing/2014/main" id="{B70EB373-4D33-504C-4D98-74FF84F70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071" y="136352"/>
            <a:ext cx="2225996" cy="414436"/>
          </a:xfrm>
          <a:prstGeom prst="rect">
            <a:avLst/>
          </a:prstGeom>
        </p:spPr>
      </p:pic>
      <p:sp>
        <p:nvSpPr>
          <p:cNvPr id="3" name="Title 1">
            <a:extLst>
              <a:ext uri="{FF2B5EF4-FFF2-40B4-BE49-F238E27FC236}">
                <a16:creationId xmlns:a16="http://schemas.microsoft.com/office/drawing/2014/main" id="{C6D0AC2E-03B7-FBED-F77E-EA9A6501EFD4}"/>
              </a:ext>
            </a:extLst>
          </p:cNvPr>
          <p:cNvSpPr txBox="1">
            <a:spLocks/>
          </p:cNvSpPr>
          <p:nvPr/>
        </p:nvSpPr>
        <p:spPr>
          <a:xfrm>
            <a:off x="1333743" y="2800857"/>
            <a:ext cx="6720355" cy="926880"/>
          </a:xfrm>
          <a:prstGeom prst="rect">
            <a:avLst/>
          </a:prstGeom>
        </p:spPr>
        <p:txBody>
          <a:bodyPr>
            <a:normAutofit/>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defTabSz="342884">
              <a:defRPr/>
            </a:pPr>
            <a:r>
              <a:rPr lang="en-US" sz="5400" b="1" dirty="0">
                <a:solidFill>
                  <a:prstClr val="black"/>
                </a:solidFill>
                <a:latin typeface="Calibri"/>
              </a:rPr>
              <a:t>Maternal Results</a:t>
            </a:r>
            <a:endParaRPr lang="en-US" sz="5400" i="1" dirty="0">
              <a:solidFill>
                <a:srgbClr val="7030A0"/>
              </a:solidFill>
              <a:latin typeface="Calibri"/>
            </a:endParaRPr>
          </a:p>
        </p:txBody>
      </p:sp>
    </p:spTree>
    <p:extLst>
      <p:ext uri="{BB962C8B-B14F-4D97-AF65-F5344CB8AC3E}">
        <p14:creationId xmlns:p14="http://schemas.microsoft.com/office/powerpoint/2010/main" val="129550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3E0E23BE-CAA0-4589-8E6E-525F20D8007B}"/>
              </a:ext>
            </a:extLst>
          </p:cNvPr>
          <p:cNvGraphicFramePr>
            <a:graphicFrameLocks/>
          </p:cNvGraphicFramePr>
          <p:nvPr/>
        </p:nvGraphicFramePr>
        <p:xfrm>
          <a:off x="0" y="209588"/>
          <a:ext cx="9064625" cy="6170861"/>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EC8127F3-7496-4045-93D5-60D6F32A1942}"/>
              </a:ext>
            </a:extLst>
          </p:cNvPr>
          <p:cNvSpPr/>
          <p:nvPr/>
        </p:nvSpPr>
        <p:spPr>
          <a:xfrm>
            <a:off x="-900" y="-19859"/>
            <a:ext cx="9144000" cy="102665"/>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endParaRPr>
          </a:p>
        </p:txBody>
      </p:sp>
      <p:sp>
        <p:nvSpPr>
          <p:cNvPr id="9" name="Rectangle 8">
            <a:extLst>
              <a:ext uri="{FF2B5EF4-FFF2-40B4-BE49-F238E27FC236}">
                <a16:creationId xmlns:a16="http://schemas.microsoft.com/office/drawing/2014/main" id="{E5DCFB93-3B84-1449-98E1-EA3CA84468EC}"/>
              </a:ext>
            </a:extLst>
          </p:cNvPr>
          <p:cNvSpPr/>
          <p:nvPr/>
        </p:nvSpPr>
        <p:spPr>
          <a:xfrm>
            <a:off x="0" y="6741836"/>
            <a:ext cx="9144900" cy="108000"/>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cs typeface="Times New Roman" panose="02020603050405020304" pitchFamily="18" charset="0"/>
            </a:endParaRPr>
          </a:p>
        </p:txBody>
      </p:sp>
      <p:sp>
        <p:nvSpPr>
          <p:cNvPr id="3" name="Title 1">
            <a:extLst>
              <a:ext uri="{FF2B5EF4-FFF2-40B4-BE49-F238E27FC236}">
                <a16:creationId xmlns:a16="http://schemas.microsoft.com/office/drawing/2014/main" id="{C6D0AC2E-03B7-FBED-F77E-EA9A6501EFD4}"/>
              </a:ext>
            </a:extLst>
          </p:cNvPr>
          <p:cNvSpPr txBox="1">
            <a:spLocks/>
          </p:cNvSpPr>
          <p:nvPr/>
        </p:nvSpPr>
        <p:spPr>
          <a:xfrm>
            <a:off x="1485900" y="67164"/>
            <a:ext cx="6172200" cy="605287"/>
          </a:xfrm>
          <a:prstGeom prst="rect">
            <a:avLst/>
          </a:prstGeom>
        </p:spPr>
        <p:txBody>
          <a:bodyPr>
            <a:normAutofit lnSpcReduction="10000"/>
          </a:bodyPr>
          <a:lstStyle>
            <a:lvl1pPr algn="ctr" defTabSz="457189"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accent6">
                    <a:lumMod val="75000"/>
                  </a:schemeClr>
                </a:solidFill>
              </a:rPr>
              <a:t>THI</a:t>
            </a:r>
          </a:p>
        </p:txBody>
      </p:sp>
      <p:sp>
        <p:nvSpPr>
          <p:cNvPr id="4" name="Rectangle 3">
            <a:extLst>
              <a:ext uri="{FF2B5EF4-FFF2-40B4-BE49-F238E27FC236}">
                <a16:creationId xmlns:a16="http://schemas.microsoft.com/office/drawing/2014/main" id="{C3C0847F-7496-CF3B-1F6B-D9D3AF8B885C}"/>
              </a:ext>
            </a:extLst>
          </p:cNvPr>
          <p:cNvSpPr/>
          <p:nvPr/>
        </p:nvSpPr>
        <p:spPr>
          <a:xfrm>
            <a:off x="1059358" y="4213873"/>
            <a:ext cx="1565564" cy="605287"/>
          </a:xfrm>
          <a:prstGeom prst="rect">
            <a:avLst/>
          </a:prstGeom>
          <a:solidFill>
            <a:schemeClr val="bg1">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ysClr val="windowText" lastClr="000000"/>
                </a:solidFill>
              </a:rPr>
              <a:t>Last Third of Gestation</a:t>
            </a:r>
          </a:p>
        </p:txBody>
      </p:sp>
      <p:sp>
        <p:nvSpPr>
          <p:cNvPr id="5" name="Rectangle 4">
            <a:extLst>
              <a:ext uri="{FF2B5EF4-FFF2-40B4-BE49-F238E27FC236}">
                <a16:creationId xmlns:a16="http://schemas.microsoft.com/office/drawing/2014/main" id="{E43028FC-2FCC-FBB8-0C3C-4200E6472782}"/>
              </a:ext>
            </a:extLst>
          </p:cNvPr>
          <p:cNvSpPr/>
          <p:nvPr/>
        </p:nvSpPr>
        <p:spPr>
          <a:xfrm>
            <a:off x="2659044" y="4458942"/>
            <a:ext cx="2050471" cy="360218"/>
          </a:xfrm>
          <a:prstGeom prst="rect">
            <a:avLst/>
          </a:prstGeom>
          <a:solidFill>
            <a:schemeClr val="bg1">
              <a:lumMod val="7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ysClr val="windowText" lastClr="000000"/>
                </a:solidFill>
              </a:rPr>
              <a:t>Calving Season</a:t>
            </a:r>
          </a:p>
        </p:txBody>
      </p:sp>
      <p:sp>
        <p:nvSpPr>
          <p:cNvPr id="8" name="Rectangle 7">
            <a:extLst>
              <a:ext uri="{FF2B5EF4-FFF2-40B4-BE49-F238E27FC236}">
                <a16:creationId xmlns:a16="http://schemas.microsoft.com/office/drawing/2014/main" id="{5233BDF6-6147-D5F0-8346-9AD275F08E99}"/>
              </a:ext>
            </a:extLst>
          </p:cNvPr>
          <p:cNvSpPr/>
          <p:nvPr/>
        </p:nvSpPr>
        <p:spPr>
          <a:xfrm>
            <a:off x="6846071" y="4458942"/>
            <a:ext cx="2050471" cy="36021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ysClr val="windowText" lastClr="000000"/>
                </a:solidFill>
              </a:rPr>
              <a:t>Drylot</a:t>
            </a:r>
            <a:r>
              <a:rPr lang="en-US" dirty="0">
                <a:solidFill>
                  <a:sysClr val="windowText" lastClr="000000"/>
                </a:solidFill>
              </a:rPr>
              <a:t> Phase</a:t>
            </a:r>
          </a:p>
        </p:txBody>
      </p:sp>
      <p:sp>
        <p:nvSpPr>
          <p:cNvPr id="11" name="Rectangle 10">
            <a:extLst>
              <a:ext uri="{FF2B5EF4-FFF2-40B4-BE49-F238E27FC236}">
                <a16:creationId xmlns:a16="http://schemas.microsoft.com/office/drawing/2014/main" id="{42C01E85-EDFE-DB0C-C31C-37C5610FB49F}"/>
              </a:ext>
            </a:extLst>
          </p:cNvPr>
          <p:cNvSpPr/>
          <p:nvPr/>
        </p:nvSpPr>
        <p:spPr>
          <a:xfrm>
            <a:off x="4752557" y="4458942"/>
            <a:ext cx="2050471" cy="360218"/>
          </a:xfrm>
          <a:prstGeom prst="rect">
            <a:avLst/>
          </a:prstGeom>
          <a:solidFill>
            <a:schemeClr val="bg1">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ysClr val="windowText" lastClr="000000"/>
                </a:solidFill>
              </a:rPr>
              <a:t>No treatments</a:t>
            </a:r>
          </a:p>
        </p:txBody>
      </p:sp>
      <p:cxnSp>
        <p:nvCxnSpPr>
          <p:cNvPr id="12" name="Straight Connector 11">
            <a:extLst>
              <a:ext uri="{FF2B5EF4-FFF2-40B4-BE49-F238E27FC236}">
                <a16:creationId xmlns:a16="http://schemas.microsoft.com/office/drawing/2014/main" id="{4767563F-1E28-1216-5092-BA7015B9BE7A}"/>
              </a:ext>
            </a:extLst>
          </p:cNvPr>
          <p:cNvCxnSpPr>
            <a:cxnSpLocks/>
          </p:cNvCxnSpPr>
          <p:nvPr/>
        </p:nvCxnSpPr>
        <p:spPr>
          <a:xfrm>
            <a:off x="884062" y="2702289"/>
            <a:ext cx="8084547" cy="0"/>
          </a:xfrm>
          <a:prstGeom prst="line">
            <a:avLst/>
          </a:prstGeom>
          <a:ln w="317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6C9B96D2-AB63-4D6B-B077-45C14C98A109}"/>
              </a:ext>
            </a:extLst>
          </p:cNvPr>
          <p:cNvSpPr txBox="1"/>
          <p:nvPr/>
        </p:nvSpPr>
        <p:spPr>
          <a:xfrm>
            <a:off x="1027157" y="2961904"/>
            <a:ext cx="1549714" cy="584775"/>
          </a:xfrm>
          <a:prstGeom prst="rect">
            <a:avLst/>
          </a:prstGeom>
          <a:noFill/>
        </p:spPr>
        <p:txBody>
          <a:bodyPr wrap="square" rtlCol="0">
            <a:spAutoFit/>
          </a:bodyPr>
          <a:lstStyle/>
          <a:p>
            <a:pPr defTabSz="342892">
              <a:defRPr/>
            </a:pPr>
            <a:r>
              <a:rPr lang="en-US" sz="1600" b="1" dirty="0">
                <a:solidFill>
                  <a:srgbClr val="FF0000"/>
                </a:solidFill>
                <a:latin typeface="Calibri"/>
              </a:rPr>
              <a:t>Thermoneutral</a:t>
            </a:r>
          </a:p>
          <a:p>
            <a:pPr defTabSz="342892">
              <a:defRPr/>
            </a:pPr>
            <a:r>
              <a:rPr lang="en-US" sz="1600" dirty="0">
                <a:solidFill>
                  <a:srgbClr val="FF0000"/>
                </a:solidFill>
                <a:latin typeface="Calibri"/>
              </a:rPr>
              <a:t>&lt;70</a:t>
            </a:r>
          </a:p>
        </p:txBody>
      </p:sp>
      <p:sp>
        <p:nvSpPr>
          <p:cNvPr id="14" name="TextBox 13">
            <a:extLst>
              <a:ext uri="{FF2B5EF4-FFF2-40B4-BE49-F238E27FC236}">
                <a16:creationId xmlns:a16="http://schemas.microsoft.com/office/drawing/2014/main" id="{EAFCB21F-2D4A-AD54-29A7-0AAE840226E4}"/>
              </a:ext>
            </a:extLst>
          </p:cNvPr>
          <p:cNvSpPr txBox="1"/>
          <p:nvPr/>
        </p:nvSpPr>
        <p:spPr>
          <a:xfrm>
            <a:off x="1027156" y="567807"/>
            <a:ext cx="1148007" cy="830997"/>
          </a:xfrm>
          <a:prstGeom prst="rect">
            <a:avLst/>
          </a:prstGeom>
          <a:noFill/>
        </p:spPr>
        <p:txBody>
          <a:bodyPr wrap="square" rtlCol="0">
            <a:spAutoFit/>
          </a:bodyPr>
          <a:lstStyle/>
          <a:p>
            <a:pPr defTabSz="342892">
              <a:defRPr/>
            </a:pPr>
            <a:r>
              <a:rPr lang="en-US" sz="1600" b="1" dirty="0">
                <a:solidFill>
                  <a:srgbClr val="FF0000"/>
                </a:solidFill>
                <a:latin typeface="Calibri"/>
              </a:rPr>
              <a:t>Severe </a:t>
            </a:r>
            <a:br>
              <a:rPr lang="en-US" sz="1600" b="1" dirty="0">
                <a:solidFill>
                  <a:srgbClr val="FF0000"/>
                </a:solidFill>
                <a:latin typeface="Calibri"/>
              </a:rPr>
            </a:br>
            <a:r>
              <a:rPr lang="en-US" sz="1600" b="1" dirty="0">
                <a:solidFill>
                  <a:srgbClr val="FF0000"/>
                </a:solidFill>
                <a:latin typeface="Calibri"/>
              </a:rPr>
              <a:t>heat stress</a:t>
            </a:r>
          </a:p>
          <a:p>
            <a:pPr defTabSz="342892">
              <a:defRPr/>
            </a:pPr>
            <a:r>
              <a:rPr lang="en-US" sz="1600" dirty="0">
                <a:solidFill>
                  <a:srgbClr val="FF0000"/>
                </a:solidFill>
                <a:latin typeface="Calibri"/>
              </a:rPr>
              <a:t>&gt;77</a:t>
            </a:r>
          </a:p>
        </p:txBody>
      </p:sp>
      <p:cxnSp>
        <p:nvCxnSpPr>
          <p:cNvPr id="15" name="Straight Connector 14">
            <a:extLst>
              <a:ext uri="{FF2B5EF4-FFF2-40B4-BE49-F238E27FC236}">
                <a16:creationId xmlns:a16="http://schemas.microsoft.com/office/drawing/2014/main" id="{90515098-7874-7939-3AC5-953E772A8D63}"/>
              </a:ext>
            </a:extLst>
          </p:cNvPr>
          <p:cNvCxnSpPr>
            <a:cxnSpLocks/>
          </p:cNvCxnSpPr>
          <p:nvPr/>
        </p:nvCxnSpPr>
        <p:spPr>
          <a:xfrm>
            <a:off x="885313" y="2242488"/>
            <a:ext cx="8083296" cy="0"/>
          </a:xfrm>
          <a:prstGeom prst="line">
            <a:avLst/>
          </a:prstGeom>
          <a:ln w="317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824ABE4-236F-2F22-79CA-254903ADD67F}"/>
              </a:ext>
            </a:extLst>
          </p:cNvPr>
          <p:cNvCxnSpPr>
            <a:cxnSpLocks/>
          </p:cNvCxnSpPr>
          <p:nvPr/>
        </p:nvCxnSpPr>
        <p:spPr>
          <a:xfrm flipV="1">
            <a:off x="4725295" y="4038992"/>
            <a:ext cx="0" cy="780168"/>
          </a:xfrm>
          <a:prstGeom prst="line">
            <a:avLst/>
          </a:prstGeom>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E95CE055-86A6-A126-FC8C-D40521D5BAF2}"/>
              </a:ext>
            </a:extLst>
          </p:cNvPr>
          <p:cNvSpPr txBox="1"/>
          <p:nvPr/>
        </p:nvSpPr>
        <p:spPr>
          <a:xfrm>
            <a:off x="3392351" y="3601714"/>
            <a:ext cx="1549714" cy="584775"/>
          </a:xfrm>
          <a:prstGeom prst="rect">
            <a:avLst/>
          </a:prstGeom>
          <a:noFill/>
        </p:spPr>
        <p:txBody>
          <a:bodyPr wrap="square" rtlCol="0">
            <a:spAutoFit/>
          </a:bodyPr>
          <a:lstStyle/>
          <a:p>
            <a:pPr algn="ctr" defTabSz="342892">
              <a:defRPr/>
            </a:pPr>
            <a:r>
              <a:rPr lang="en-US" sz="1600" b="1" dirty="0">
                <a:solidFill>
                  <a:sysClr val="windowText" lastClr="000000"/>
                </a:solidFill>
                <a:latin typeface="Calibri"/>
              </a:rPr>
              <a:t>End of treatments</a:t>
            </a:r>
            <a:endParaRPr lang="en-US" sz="1600" dirty="0">
              <a:solidFill>
                <a:sysClr val="windowText" lastClr="000000"/>
              </a:solidFill>
              <a:latin typeface="Calibri"/>
            </a:endParaRPr>
          </a:p>
        </p:txBody>
      </p:sp>
      <p:sp>
        <p:nvSpPr>
          <p:cNvPr id="7" name="Rectangle 6">
            <a:extLst>
              <a:ext uri="{FF2B5EF4-FFF2-40B4-BE49-F238E27FC236}">
                <a16:creationId xmlns:a16="http://schemas.microsoft.com/office/drawing/2014/main" id="{D535A275-0291-E426-AF9D-985E99078323}"/>
              </a:ext>
            </a:extLst>
          </p:cNvPr>
          <p:cNvSpPr/>
          <p:nvPr/>
        </p:nvSpPr>
        <p:spPr>
          <a:xfrm>
            <a:off x="1027156" y="6269723"/>
            <a:ext cx="868680" cy="347792"/>
          </a:xfrm>
          <a:prstGeom prst="rect">
            <a:avLst/>
          </a:prstGeom>
          <a:solidFill>
            <a:schemeClr val="bg1">
              <a:lumMod val="8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ysClr val="windowText" lastClr="000000"/>
                </a:solidFill>
              </a:rPr>
              <a:t>Jul</a:t>
            </a:r>
          </a:p>
        </p:txBody>
      </p:sp>
      <p:sp>
        <p:nvSpPr>
          <p:cNvPr id="23" name="Rectangle 22">
            <a:extLst>
              <a:ext uri="{FF2B5EF4-FFF2-40B4-BE49-F238E27FC236}">
                <a16:creationId xmlns:a16="http://schemas.microsoft.com/office/drawing/2014/main" id="{A1B38986-D20B-6CD5-89E9-A055724D7525}"/>
              </a:ext>
            </a:extLst>
          </p:cNvPr>
          <p:cNvSpPr/>
          <p:nvPr/>
        </p:nvSpPr>
        <p:spPr>
          <a:xfrm>
            <a:off x="8104781" y="6269723"/>
            <a:ext cx="868680" cy="347792"/>
          </a:xfrm>
          <a:prstGeom prst="rect">
            <a:avLst/>
          </a:prstGeom>
          <a:solidFill>
            <a:schemeClr val="bg1">
              <a:lumMod val="8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ysClr val="windowText" lastClr="000000"/>
                </a:solidFill>
              </a:rPr>
              <a:t>Mar</a:t>
            </a:r>
          </a:p>
        </p:txBody>
      </p:sp>
      <p:sp>
        <p:nvSpPr>
          <p:cNvPr id="24" name="Rectangle 23">
            <a:extLst>
              <a:ext uri="{FF2B5EF4-FFF2-40B4-BE49-F238E27FC236}">
                <a16:creationId xmlns:a16="http://schemas.microsoft.com/office/drawing/2014/main" id="{004A77DF-4BE0-F629-016A-8156E4248F6F}"/>
              </a:ext>
            </a:extLst>
          </p:cNvPr>
          <p:cNvSpPr/>
          <p:nvPr/>
        </p:nvSpPr>
        <p:spPr>
          <a:xfrm>
            <a:off x="2796562" y="6269723"/>
            <a:ext cx="868680" cy="347792"/>
          </a:xfrm>
          <a:prstGeom prst="rect">
            <a:avLst/>
          </a:prstGeom>
          <a:solidFill>
            <a:schemeClr val="bg1">
              <a:lumMod val="8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ysClr val="windowText" lastClr="000000"/>
                </a:solidFill>
              </a:rPr>
              <a:t>Sep</a:t>
            </a:r>
          </a:p>
        </p:txBody>
      </p:sp>
      <p:sp>
        <p:nvSpPr>
          <p:cNvPr id="25" name="Rectangle 24">
            <a:extLst>
              <a:ext uri="{FF2B5EF4-FFF2-40B4-BE49-F238E27FC236}">
                <a16:creationId xmlns:a16="http://schemas.microsoft.com/office/drawing/2014/main" id="{82892C3B-79D9-DC94-7946-152C8F16CF05}"/>
              </a:ext>
            </a:extLst>
          </p:cNvPr>
          <p:cNvSpPr/>
          <p:nvPr/>
        </p:nvSpPr>
        <p:spPr>
          <a:xfrm>
            <a:off x="4565968" y="6269723"/>
            <a:ext cx="868680" cy="347792"/>
          </a:xfrm>
          <a:prstGeom prst="rect">
            <a:avLst/>
          </a:prstGeom>
          <a:solidFill>
            <a:schemeClr val="bg1">
              <a:lumMod val="8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ysClr val="windowText" lastClr="000000"/>
                </a:solidFill>
              </a:rPr>
              <a:t>Nov</a:t>
            </a:r>
          </a:p>
        </p:txBody>
      </p:sp>
      <p:sp>
        <p:nvSpPr>
          <p:cNvPr id="26" name="Rectangle 25">
            <a:extLst>
              <a:ext uri="{FF2B5EF4-FFF2-40B4-BE49-F238E27FC236}">
                <a16:creationId xmlns:a16="http://schemas.microsoft.com/office/drawing/2014/main" id="{6545A914-65C1-A3BD-5A11-76CE0A8200F1}"/>
              </a:ext>
            </a:extLst>
          </p:cNvPr>
          <p:cNvSpPr/>
          <p:nvPr/>
        </p:nvSpPr>
        <p:spPr>
          <a:xfrm>
            <a:off x="6335374" y="6269723"/>
            <a:ext cx="868680" cy="347792"/>
          </a:xfrm>
          <a:prstGeom prst="rect">
            <a:avLst/>
          </a:prstGeom>
          <a:solidFill>
            <a:schemeClr val="bg1">
              <a:lumMod val="8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ysClr val="windowText" lastClr="000000"/>
                </a:solidFill>
              </a:rPr>
              <a:t>Jan</a:t>
            </a:r>
          </a:p>
        </p:txBody>
      </p:sp>
      <p:sp>
        <p:nvSpPr>
          <p:cNvPr id="27" name="Rectangle 26">
            <a:extLst>
              <a:ext uri="{FF2B5EF4-FFF2-40B4-BE49-F238E27FC236}">
                <a16:creationId xmlns:a16="http://schemas.microsoft.com/office/drawing/2014/main" id="{FC11859E-9A9F-EC9D-601D-003FBD11FC3E}"/>
              </a:ext>
            </a:extLst>
          </p:cNvPr>
          <p:cNvSpPr/>
          <p:nvPr/>
        </p:nvSpPr>
        <p:spPr>
          <a:xfrm>
            <a:off x="7220077" y="6269723"/>
            <a:ext cx="868680" cy="347792"/>
          </a:xfrm>
          <a:prstGeom prst="rect">
            <a:avLst/>
          </a:prstGeom>
          <a:solidFill>
            <a:schemeClr val="bg1">
              <a:lumMod val="8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ysClr val="windowText" lastClr="000000"/>
                </a:solidFill>
              </a:rPr>
              <a:t>Feb</a:t>
            </a:r>
          </a:p>
        </p:txBody>
      </p:sp>
      <p:sp>
        <p:nvSpPr>
          <p:cNvPr id="28" name="Rectangle 27">
            <a:extLst>
              <a:ext uri="{FF2B5EF4-FFF2-40B4-BE49-F238E27FC236}">
                <a16:creationId xmlns:a16="http://schemas.microsoft.com/office/drawing/2014/main" id="{DCEBB8BE-B425-3DAC-74CC-057D44D8F834}"/>
              </a:ext>
            </a:extLst>
          </p:cNvPr>
          <p:cNvSpPr/>
          <p:nvPr/>
        </p:nvSpPr>
        <p:spPr>
          <a:xfrm>
            <a:off x="1911859" y="6269723"/>
            <a:ext cx="868680" cy="347792"/>
          </a:xfrm>
          <a:prstGeom prst="rect">
            <a:avLst/>
          </a:prstGeom>
          <a:solidFill>
            <a:schemeClr val="bg1">
              <a:lumMod val="8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ysClr val="windowText" lastClr="000000"/>
                </a:solidFill>
              </a:rPr>
              <a:t>Aug</a:t>
            </a:r>
          </a:p>
        </p:txBody>
      </p:sp>
      <p:sp>
        <p:nvSpPr>
          <p:cNvPr id="29" name="Rectangle 28">
            <a:extLst>
              <a:ext uri="{FF2B5EF4-FFF2-40B4-BE49-F238E27FC236}">
                <a16:creationId xmlns:a16="http://schemas.microsoft.com/office/drawing/2014/main" id="{6B506622-CD11-3C34-DF55-0B5B8C7A1A87}"/>
              </a:ext>
            </a:extLst>
          </p:cNvPr>
          <p:cNvSpPr/>
          <p:nvPr/>
        </p:nvSpPr>
        <p:spPr>
          <a:xfrm>
            <a:off x="3681265" y="6269723"/>
            <a:ext cx="868680" cy="347792"/>
          </a:xfrm>
          <a:prstGeom prst="rect">
            <a:avLst/>
          </a:prstGeom>
          <a:solidFill>
            <a:schemeClr val="bg1">
              <a:lumMod val="8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ysClr val="windowText" lastClr="000000"/>
                </a:solidFill>
              </a:rPr>
              <a:t>Oct</a:t>
            </a:r>
          </a:p>
        </p:txBody>
      </p:sp>
      <p:sp>
        <p:nvSpPr>
          <p:cNvPr id="30" name="Rectangle 29">
            <a:extLst>
              <a:ext uri="{FF2B5EF4-FFF2-40B4-BE49-F238E27FC236}">
                <a16:creationId xmlns:a16="http://schemas.microsoft.com/office/drawing/2014/main" id="{374FB790-70A9-6C80-47E8-F15493D45B0F}"/>
              </a:ext>
            </a:extLst>
          </p:cNvPr>
          <p:cNvSpPr/>
          <p:nvPr/>
        </p:nvSpPr>
        <p:spPr>
          <a:xfrm>
            <a:off x="5450671" y="6269723"/>
            <a:ext cx="868680" cy="347792"/>
          </a:xfrm>
          <a:prstGeom prst="rect">
            <a:avLst/>
          </a:prstGeom>
          <a:solidFill>
            <a:schemeClr val="bg1">
              <a:lumMod val="8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ysClr val="windowText" lastClr="000000"/>
                </a:solidFill>
              </a:rPr>
              <a:t>Dec</a:t>
            </a:r>
          </a:p>
        </p:txBody>
      </p:sp>
      <p:sp>
        <p:nvSpPr>
          <p:cNvPr id="18" name="TextBox 17">
            <a:extLst>
              <a:ext uri="{FF2B5EF4-FFF2-40B4-BE49-F238E27FC236}">
                <a16:creationId xmlns:a16="http://schemas.microsoft.com/office/drawing/2014/main" id="{CD140510-55F2-D76B-BD1B-93706BC0EA80}"/>
              </a:ext>
            </a:extLst>
          </p:cNvPr>
          <p:cNvSpPr txBox="1"/>
          <p:nvPr/>
        </p:nvSpPr>
        <p:spPr>
          <a:xfrm>
            <a:off x="4656483" y="611757"/>
            <a:ext cx="4594055" cy="307777"/>
          </a:xfrm>
          <a:prstGeom prst="rect">
            <a:avLst/>
          </a:prstGeom>
          <a:noFill/>
        </p:spPr>
        <p:txBody>
          <a:bodyPr wrap="square" rtlCol="0">
            <a:spAutoFit/>
          </a:bodyPr>
          <a:lstStyle/>
          <a:p>
            <a:pPr algn="ctr" defTabSz="342892">
              <a:defRPr/>
            </a:pPr>
            <a:r>
              <a:rPr lang="en-US" sz="1400" dirty="0">
                <a:solidFill>
                  <a:sysClr val="windowText" lastClr="000000"/>
                </a:solidFill>
                <a:latin typeface="Calibri"/>
              </a:rPr>
              <a:t>THI = (1.8 × ET + 32) – [(0.55-0.0055 × RH) × (1.8 × ET – 26)]</a:t>
            </a:r>
          </a:p>
        </p:txBody>
      </p:sp>
      <p:sp>
        <p:nvSpPr>
          <p:cNvPr id="2" name="TextBox 1">
            <a:extLst>
              <a:ext uri="{FF2B5EF4-FFF2-40B4-BE49-F238E27FC236}">
                <a16:creationId xmlns:a16="http://schemas.microsoft.com/office/drawing/2014/main" id="{5BD07315-0284-F4A4-8A92-7FD8345AA6D1}"/>
              </a:ext>
            </a:extLst>
          </p:cNvPr>
          <p:cNvSpPr txBox="1"/>
          <p:nvPr/>
        </p:nvSpPr>
        <p:spPr>
          <a:xfrm>
            <a:off x="7096054" y="884210"/>
            <a:ext cx="2088043" cy="307777"/>
          </a:xfrm>
          <a:prstGeom prst="rect">
            <a:avLst/>
          </a:prstGeom>
          <a:noFill/>
        </p:spPr>
        <p:txBody>
          <a:bodyPr wrap="square" rtlCol="0">
            <a:spAutoFit/>
          </a:bodyPr>
          <a:lstStyle/>
          <a:p>
            <a:pPr algn="ctr" defTabSz="342892">
              <a:defRPr/>
            </a:pPr>
            <a:r>
              <a:rPr lang="en-US" sz="1400" dirty="0" err="1">
                <a:solidFill>
                  <a:sysClr val="windowText" lastClr="000000"/>
                </a:solidFill>
                <a:latin typeface="Calibri"/>
              </a:rPr>
              <a:t>Dikmen</a:t>
            </a:r>
            <a:r>
              <a:rPr lang="en-US" sz="1400" dirty="0">
                <a:solidFill>
                  <a:sysClr val="windowText" lastClr="000000"/>
                </a:solidFill>
                <a:latin typeface="Calibri"/>
              </a:rPr>
              <a:t> and Hansen, 2009</a:t>
            </a:r>
          </a:p>
        </p:txBody>
      </p:sp>
    </p:spTree>
    <p:extLst>
      <p:ext uri="{BB962C8B-B14F-4D97-AF65-F5344CB8AC3E}">
        <p14:creationId xmlns:p14="http://schemas.microsoft.com/office/powerpoint/2010/main" val="2440236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3B1B0FC3-6AD4-310E-40DE-CD082DFFFEBC}"/>
              </a:ext>
            </a:extLst>
          </p:cNvPr>
          <p:cNvGraphicFramePr>
            <a:graphicFrameLocks/>
          </p:cNvGraphicFramePr>
          <p:nvPr/>
        </p:nvGraphicFramePr>
        <p:xfrm>
          <a:off x="382716" y="1605471"/>
          <a:ext cx="8376767" cy="4723748"/>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EC8127F3-7496-4045-93D5-60D6F32A1942}"/>
              </a:ext>
            </a:extLst>
          </p:cNvPr>
          <p:cNvSpPr/>
          <p:nvPr/>
        </p:nvSpPr>
        <p:spPr>
          <a:xfrm>
            <a:off x="-900" y="-19859"/>
            <a:ext cx="9144000" cy="102665"/>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endParaRPr>
          </a:p>
        </p:txBody>
      </p:sp>
      <p:sp>
        <p:nvSpPr>
          <p:cNvPr id="9" name="Rectangle 8">
            <a:extLst>
              <a:ext uri="{FF2B5EF4-FFF2-40B4-BE49-F238E27FC236}">
                <a16:creationId xmlns:a16="http://schemas.microsoft.com/office/drawing/2014/main" id="{E5DCFB93-3B84-1449-98E1-EA3CA84468EC}"/>
              </a:ext>
            </a:extLst>
          </p:cNvPr>
          <p:cNvSpPr/>
          <p:nvPr/>
        </p:nvSpPr>
        <p:spPr>
          <a:xfrm>
            <a:off x="0" y="6741836"/>
            <a:ext cx="9144900" cy="108000"/>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cs typeface="Times New Roman" panose="02020603050405020304" pitchFamily="18" charset="0"/>
            </a:endParaRPr>
          </a:p>
        </p:txBody>
      </p:sp>
      <p:pic>
        <p:nvPicPr>
          <p:cNvPr id="2" name="Picture 1">
            <a:extLst>
              <a:ext uri="{FF2B5EF4-FFF2-40B4-BE49-F238E27FC236}">
                <a16:creationId xmlns:a16="http://schemas.microsoft.com/office/drawing/2014/main" id="{B70EB373-4D33-504C-4D98-74FF84F70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6071" y="136352"/>
            <a:ext cx="2225996" cy="414436"/>
          </a:xfrm>
          <a:prstGeom prst="rect">
            <a:avLst/>
          </a:prstGeom>
        </p:spPr>
      </p:pic>
      <p:sp>
        <p:nvSpPr>
          <p:cNvPr id="3" name="Title 1">
            <a:extLst>
              <a:ext uri="{FF2B5EF4-FFF2-40B4-BE49-F238E27FC236}">
                <a16:creationId xmlns:a16="http://schemas.microsoft.com/office/drawing/2014/main" id="{C6D0AC2E-03B7-FBED-F77E-EA9A6501EFD4}"/>
              </a:ext>
            </a:extLst>
          </p:cNvPr>
          <p:cNvSpPr txBox="1">
            <a:spLocks/>
          </p:cNvSpPr>
          <p:nvPr/>
        </p:nvSpPr>
        <p:spPr>
          <a:xfrm>
            <a:off x="-11194" y="265974"/>
            <a:ext cx="6720355" cy="926880"/>
          </a:xfrm>
          <a:prstGeom prst="rect">
            <a:avLst/>
          </a:prstGeom>
        </p:spPr>
        <p:txBody>
          <a:bodyPr>
            <a:normAutofit/>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defTabSz="342884">
              <a:defRPr/>
            </a:pPr>
            <a:r>
              <a:rPr lang="en-US" sz="2400" b="1" dirty="0">
                <a:solidFill>
                  <a:prstClr val="black"/>
                </a:solidFill>
                <a:latin typeface="Calibri"/>
              </a:rPr>
              <a:t>Cumulative Heat Load</a:t>
            </a:r>
            <a:br>
              <a:rPr lang="en-US" sz="2400" dirty="0">
                <a:solidFill>
                  <a:prstClr val="black"/>
                </a:solidFill>
                <a:latin typeface="Calibri"/>
              </a:rPr>
            </a:br>
            <a:r>
              <a:rPr lang="en-US" sz="1900" i="1" dirty="0">
                <a:solidFill>
                  <a:srgbClr val="F79646">
                    <a:lumMod val="75000"/>
                  </a:srgbClr>
                </a:solidFill>
                <a:latin typeface="Calibri"/>
              </a:rPr>
              <a:t>day 35-41 (Aug 4</a:t>
            </a:r>
            <a:r>
              <a:rPr lang="en-US" sz="1900" i="1" baseline="30000" dirty="0">
                <a:solidFill>
                  <a:srgbClr val="F79646">
                    <a:lumMod val="75000"/>
                  </a:srgbClr>
                </a:solidFill>
                <a:latin typeface="Calibri"/>
              </a:rPr>
              <a:t>th</a:t>
            </a:r>
            <a:r>
              <a:rPr lang="en-US" sz="1900" i="1" dirty="0">
                <a:solidFill>
                  <a:srgbClr val="F79646">
                    <a:lumMod val="75000"/>
                  </a:srgbClr>
                </a:solidFill>
                <a:latin typeface="Calibri"/>
              </a:rPr>
              <a:t> to 10</a:t>
            </a:r>
            <a:r>
              <a:rPr lang="en-US" sz="1900" i="1" baseline="30000" dirty="0">
                <a:solidFill>
                  <a:srgbClr val="F79646">
                    <a:lumMod val="75000"/>
                  </a:srgbClr>
                </a:solidFill>
                <a:latin typeface="Calibri"/>
              </a:rPr>
              <a:t>th</a:t>
            </a:r>
            <a:r>
              <a:rPr lang="en-US" sz="1900" i="1" dirty="0">
                <a:solidFill>
                  <a:srgbClr val="F79646">
                    <a:lumMod val="75000"/>
                  </a:srgbClr>
                </a:solidFill>
                <a:latin typeface="Calibri"/>
              </a:rPr>
              <a:t>)</a:t>
            </a:r>
            <a:endParaRPr lang="en-US" sz="2400" i="1" dirty="0">
              <a:solidFill>
                <a:srgbClr val="7030A0"/>
              </a:solidFill>
              <a:latin typeface="Calibri"/>
            </a:endParaRPr>
          </a:p>
        </p:txBody>
      </p:sp>
      <p:sp>
        <p:nvSpPr>
          <p:cNvPr id="6" name="TextBox 5">
            <a:extLst>
              <a:ext uri="{FF2B5EF4-FFF2-40B4-BE49-F238E27FC236}">
                <a16:creationId xmlns:a16="http://schemas.microsoft.com/office/drawing/2014/main" id="{40CE91B3-1FBE-3E69-BB37-251F5AC42D54}"/>
              </a:ext>
            </a:extLst>
          </p:cNvPr>
          <p:cNvSpPr txBox="1"/>
          <p:nvPr/>
        </p:nvSpPr>
        <p:spPr>
          <a:xfrm>
            <a:off x="3957403" y="749602"/>
            <a:ext cx="5186597" cy="584775"/>
          </a:xfrm>
          <a:prstGeom prst="rect">
            <a:avLst/>
          </a:prstGeom>
          <a:noFill/>
        </p:spPr>
        <p:txBody>
          <a:bodyPr wrap="square" rtlCol="0">
            <a:spAutoFit/>
          </a:bodyPr>
          <a:lstStyle/>
          <a:p>
            <a:pPr algn="r" defTabSz="342892">
              <a:defRPr/>
            </a:pPr>
            <a:r>
              <a:rPr lang="en-US" sz="1600" b="1" dirty="0">
                <a:solidFill>
                  <a:srgbClr val="0000CC"/>
                </a:solidFill>
                <a:latin typeface="Calibri"/>
              </a:rPr>
              <a:t>Shade = Access to shade from day 0 to 133</a:t>
            </a:r>
          </a:p>
          <a:p>
            <a:pPr algn="r" defTabSz="342892">
              <a:defRPr/>
            </a:pPr>
            <a:r>
              <a:rPr lang="en-US" sz="1600" b="1" dirty="0">
                <a:solidFill>
                  <a:srgbClr val="F79646">
                    <a:lumMod val="75000"/>
                  </a:srgbClr>
                </a:solidFill>
                <a:latin typeface="Calibri"/>
              </a:rPr>
              <a:t>No Shade = </a:t>
            </a:r>
            <a:r>
              <a:rPr lang="en-US" sz="1600" b="1" dirty="0">
                <a:solidFill>
                  <a:srgbClr val="E46C0A"/>
                </a:solidFill>
                <a:latin typeface="Calibri"/>
              </a:rPr>
              <a:t>No access to shade from day 0 to 133</a:t>
            </a:r>
          </a:p>
        </p:txBody>
      </p:sp>
      <p:graphicFrame>
        <p:nvGraphicFramePr>
          <p:cNvPr id="8" name="Table 7">
            <a:extLst>
              <a:ext uri="{FF2B5EF4-FFF2-40B4-BE49-F238E27FC236}">
                <a16:creationId xmlns:a16="http://schemas.microsoft.com/office/drawing/2014/main" id="{BAEA9B7E-1E9B-7609-1B12-CE038EEF80A4}"/>
              </a:ext>
            </a:extLst>
          </p:cNvPr>
          <p:cNvGraphicFramePr>
            <a:graphicFrameLocks noGrp="1"/>
          </p:cNvGraphicFramePr>
          <p:nvPr/>
        </p:nvGraphicFramePr>
        <p:xfrm>
          <a:off x="2704414" y="1605471"/>
          <a:ext cx="4141657" cy="2013382"/>
        </p:xfrm>
        <a:graphic>
          <a:graphicData uri="http://schemas.openxmlformats.org/drawingml/2006/table">
            <a:tbl>
              <a:tblPr/>
              <a:tblGrid>
                <a:gridCol w="1443366">
                  <a:extLst>
                    <a:ext uri="{9D8B030D-6E8A-4147-A177-3AD203B41FA5}">
                      <a16:colId xmlns:a16="http://schemas.microsoft.com/office/drawing/2014/main" val="4160258023"/>
                    </a:ext>
                  </a:extLst>
                </a:gridCol>
                <a:gridCol w="1026393">
                  <a:extLst>
                    <a:ext uri="{9D8B030D-6E8A-4147-A177-3AD203B41FA5}">
                      <a16:colId xmlns:a16="http://schemas.microsoft.com/office/drawing/2014/main" val="90758598"/>
                    </a:ext>
                  </a:extLst>
                </a:gridCol>
                <a:gridCol w="1671898">
                  <a:extLst>
                    <a:ext uri="{9D8B030D-6E8A-4147-A177-3AD203B41FA5}">
                      <a16:colId xmlns:a16="http://schemas.microsoft.com/office/drawing/2014/main" val="3489905482"/>
                    </a:ext>
                  </a:extLst>
                </a:gridCol>
              </a:tblGrid>
              <a:tr h="287626">
                <a:tc>
                  <a:txBody>
                    <a:bodyPr/>
                    <a:lstStyle/>
                    <a:p>
                      <a:pPr algn="l" fontAlgn="ctr"/>
                      <a:r>
                        <a:rPr lang="en-US" sz="1800" b="0" i="0" u="none" strike="noStrike">
                          <a:solidFill>
                            <a:srgbClr val="000000"/>
                          </a:solidFill>
                          <a:effectLst/>
                          <a:latin typeface="Calibri" panose="020F0502020204030204" pitchFamily="34" charset="0"/>
                        </a:rPr>
                        <a:t>THI value</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800" b="0" i="0" u="none" strike="noStrike">
                          <a:solidFill>
                            <a:srgbClr val="000000"/>
                          </a:solidFill>
                          <a:effectLst/>
                          <a:latin typeface="Calibri" panose="020F0502020204030204" pitchFamily="34" charset="0"/>
                        </a:rPr>
                        <a:t>THI Level</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800" b="0" i="0" u="none" strike="noStrike">
                          <a:solidFill>
                            <a:srgbClr val="000000"/>
                          </a:solidFill>
                          <a:effectLst/>
                          <a:latin typeface="Calibri" panose="020F0502020204030204" pitchFamily="34" charset="0"/>
                        </a:rPr>
                        <a:t>Heat Load Score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03081557"/>
                  </a:ext>
                </a:extLst>
              </a:tr>
              <a:tr h="287626">
                <a:tc>
                  <a:txBody>
                    <a:bodyPr/>
                    <a:lstStyle/>
                    <a:p>
                      <a:pPr algn="l" fontAlgn="ctr"/>
                      <a:r>
                        <a:rPr lang="en-US" sz="1800" b="0" i="0" u="none" strike="noStrike">
                          <a:solidFill>
                            <a:srgbClr val="000000"/>
                          </a:solidFill>
                          <a:effectLst/>
                          <a:latin typeface="Calibri" panose="020F0502020204030204" pitchFamily="34" charset="0"/>
                        </a:rPr>
                        <a:t>THI &lt; 68</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Cool</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919348010"/>
                  </a:ext>
                </a:extLst>
              </a:tr>
              <a:tr h="287626">
                <a:tc>
                  <a:txBody>
                    <a:bodyPr/>
                    <a:lstStyle/>
                    <a:p>
                      <a:pPr algn="l" fontAlgn="ctr"/>
                      <a:r>
                        <a:rPr lang="en-US" sz="1800" b="0" i="0" u="none" strike="noStrike">
                          <a:solidFill>
                            <a:srgbClr val="000000"/>
                          </a:solidFill>
                          <a:effectLst/>
                          <a:latin typeface="Calibri" panose="020F0502020204030204" pitchFamily="34" charset="0"/>
                        </a:rPr>
                        <a:t>68 &lt; THI ≤ 72</a:t>
                      </a:r>
                    </a:p>
                  </a:txBody>
                  <a:tcPr marL="9525" marR="9525" marT="9525" marB="0" anchor="ctr">
                    <a:lnL>
                      <a:noFill/>
                    </a:lnL>
                    <a:lnR>
                      <a:noFill/>
                    </a:lnR>
                    <a:lnT>
                      <a:noFill/>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Neutral</a:t>
                      </a:r>
                    </a:p>
                  </a:txBody>
                  <a:tcPr marL="9525" marR="9525" marT="9525" marB="0" anchor="ctr">
                    <a:lnL>
                      <a:noFill/>
                    </a:lnL>
                    <a:lnR>
                      <a:noFill/>
                    </a:lnR>
                    <a:lnT>
                      <a:noFill/>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055032197"/>
                  </a:ext>
                </a:extLst>
              </a:tr>
              <a:tr h="287626">
                <a:tc>
                  <a:txBody>
                    <a:bodyPr/>
                    <a:lstStyle/>
                    <a:p>
                      <a:pPr algn="l" fontAlgn="ctr"/>
                      <a:r>
                        <a:rPr lang="en-US" sz="1800" b="0" i="0" u="none" strike="noStrike">
                          <a:solidFill>
                            <a:srgbClr val="000000"/>
                          </a:solidFill>
                          <a:effectLst/>
                          <a:latin typeface="Calibri" panose="020F0502020204030204" pitchFamily="34" charset="0"/>
                        </a:rPr>
                        <a:t>72 &lt; THI ≤ 76</a:t>
                      </a:r>
                    </a:p>
                  </a:txBody>
                  <a:tcPr marL="9525" marR="9525" marT="9525" marB="0" anchor="ctr">
                    <a:lnL>
                      <a:noFill/>
                    </a:lnL>
                    <a:lnR>
                      <a:noFill/>
                    </a:lnR>
                    <a:lnT>
                      <a:noFill/>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Low</a:t>
                      </a:r>
                    </a:p>
                  </a:txBody>
                  <a:tcPr marL="9525" marR="9525" marT="9525" marB="0" anchor="ctr">
                    <a:lnL>
                      <a:noFill/>
                    </a:lnL>
                    <a:lnR>
                      <a:noFill/>
                    </a:lnR>
                    <a:lnT>
                      <a:noFill/>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837990246"/>
                  </a:ext>
                </a:extLst>
              </a:tr>
              <a:tr h="287626">
                <a:tc>
                  <a:txBody>
                    <a:bodyPr/>
                    <a:lstStyle/>
                    <a:p>
                      <a:pPr algn="l" fontAlgn="ctr"/>
                      <a:r>
                        <a:rPr lang="en-US" sz="1800" b="0" i="0" u="none" strike="noStrike">
                          <a:solidFill>
                            <a:srgbClr val="000000"/>
                          </a:solidFill>
                          <a:effectLst/>
                          <a:latin typeface="Calibri" panose="020F0502020204030204" pitchFamily="34" charset="0"/>
                        </a:rPr>
                        <a:t>76 &lt; THI ≤ 79</a:t>
                      </a:r>
                    </a:p>
                  </a:txBody>
                  <a:tcPr marL="9525" marR="9525" marT="9525" marB="0" anchor="ctr">
                    <a:lnL>
                      <a:noFill/>
                    </a:lnL>
                    <a:lnR>
                      <a:noFill/>
                    </a:lnR>
                    <a:lnT>
                      <a:noFill/>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Moderate</a:t>
                      </a:r>
                    </a:p>
                  </a:txBody>
                  <a:tcPr marL="9525" marR="9525" marT="9525" marB="0" anchor="ctr">
                    <a:lnL>
                      <a:noFill/>
                    </a:lnL>
                    <a:lnR>
                      <a:noFill/>
                    </a:lnR>
                    <a:lnT>
                      <a:noFill/>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2</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4057569063"/>
                  </a:ext>
                </a:extLst>
              </a:tr>
              <a:tr h="287626">
                <a:tc>
                  <a:txBody>
                    <a:bodyPr/>
                    <a:lstStyle/>
                    <a:p>
                      <a:pPr algn="l" fontAlgn="ctr"/>
                      <a:r>
                        <a:rPr lang="en-US" sz="1800" b="0" i="0" u="none" strike="noStrike">
                          <a:solidFill>
                            <a:srgbClr val="000000"/>
                          </a:solidFill>
                          <a:effectLst/>
                          <a:latin typeface="Calibri" panose="020F0502020204030204" pitchFamily="34" charset="0"/>
                        </a:rPr>
                        <a:t>79 &lt; THI ≤ 83</a:t>
                      </a:r>
                    </a:p>
                  </a:txBody>
                  <a:tcPr marL="9525" marR="9525" marT="9525" marB="0" anchor="ctr">
                    <a:lnL>
                      <a:noFill/>
                    </a:lnL>
                    <a:lnR>
                      <a:noFill/>
                    </a:lnR>
                    <a:lnT>
                      <a:noFill/>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High</a:t>
                      </a:r>
                    </a:p>
                  </a:txBody>
                  <a:tcPr marL="9525" marR="9525" marT="9525" marB="0" anchor="ctr">
                    <a:lnL>
                      <a:noFill/>
                    </a:lnL>
                    <a:lnR>
                      <a:noFill/>
                    </a:lnR>
                    <a:lnT>
                      <a:noFill/>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3</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94974529"/>
                  </a:ext>
                </a:extLst>
              </a:tr>
              <a:tr h="287626">
                <a:tc>
                  <a:txBody>
                    <a:bodyPr/>
                    <a:lstStyle/>
                    <a:p>
                      <a:pPr algn="l" fontAlgn="ctr"/>
                      <a:r>
                        <a:rPr lang="en-US" sz="1800" b="0" i="0" u="none" strike="noStrike">
                          <a:solidFill>
                            <a:srgbClr val="000000"/>
                          </a:solidFill>
                          <a:effectLst/>
                          <a:latin typeface="Calibri" panose="020F0502020204030204" pitchFamily="34" charset="0"/>
                        </a:rPr>
                        <a:t>THI &gt; 83</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libri" panose="020F0502020204030204" pitchFamily="34" charset="0"/>
                        </a:rPr>
                        <a:t>Critical</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libri" panose="020F0502020204030204" pitchFamily="34" charset="0"/>
                        </a:rPr>
                        <a:t>4</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48451763"/>
                  </a:ext>
                </a:extLst>
              </a:tr>
            </a:tbl>
          </a:graphicData>
        </a:graphic>
      </p:graphicFrame>
      <p:sp>
        <p:nvSpPr>
          <p:cNvPr id="11" name="TextBox 10">
            <a:extLst>
              <a:ext uri="{FF2B5EF4-FFF2-40B4-BE49-F238E27FC236}">
                <a16:creationId xmlns:a16="http://schemas.microsoft.com/office/drawing/2014/main" id="{2FC365CC-7D75-6CF9-6346-6037FE789494}"/>
              </a:ext>
            </a:extLst>
          </p:cNvPr>
          <p:cNvSpPr txBox="1"/>
          <p:nvPr/>
        </p:nvSpPr>
        <p:spPr>
          <a:xfrm>
            <a:off x="6046911" y="3618853"/>
            <a:ext cx="1755865" cy="307777"/>
          </a:xfrm>
          <a:prstGeom prst="rect">
            <a:avLst/>
          </a:prstGeom>
          <a:noFill/>
        </p:spPr>
        <p:txBody>
          <a:bodyPr wrap="none" rtlCol="0">
            <a:spAutoFit/>
          </a:bodyPr>
          <a:lstStyle/>
          <a:p>
            <a:pPr defTabSz="342892">
              <a:defRPr/>
            </a:pPr>
            <a:r>
              <a:rPr lang="en-US" sz="1400" dirty="0" err="1">
                <a:solidFill>
                  <a:prstClr val="black"/>
                </a:solidFill>
                <a:latin typeface="Calibri"/>
              </a:rPr>
              <a:t>Mateescu</a:t>
            </a:r>
            <a:r>
              <a:rPr lang="en-US" sz="1400" dirty="0">
                <a:solidFill>
                  <a:prstClr val="black"/>
                </a:solidFill>
                <a:latin typeface="Calibri"/>
              </a:rPr>
              <a:t> et al., 2020</a:t>
            </a:r>
          </a:p>
        </p:txBody>
      </p:sp>
      <p:cxnSp>
        <p:nvCxnSpPr>
          <p:cNvPr id="7" name="Straight Connector 6">
            <a:extLst>
              <a:ext uri="{FF2B5EF4-FFF2-40B4-BE49-F238E27FC236}">
                <a16:creationId xmlns:a16="http://schemas.microsoft.com/office/drawing/2014/main" id="{C6F8CD47-3579-C0E5-E181-B02429A6CAF3}"/>
              </a:ext>
            </a:extLst>
          </p:cNvPr>
          <p:cNvCxnSpPr/>
          <p:nvPr/>
        </p:nvCxnSpPr>
        <p:spPr>
          <a:xfrm>
            <a:off x="1487606" y="5513696"/>
            <a:ext cx="705589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73BBC79A-72BD-9F54-3004-06DF3FD55D66}"/>
              </a:ext>
            </a:extLst>
          </p:cNvPr>
          <p:cNvSpPr txBox="1"/>
          <p:nvPr/>
        </p:nvSpPr>
        <p:spPr>
          <a:xfrm>
            <a:off x="3657804" y="4031470"/>
            <a:ext cx="2366866" cy="461665"/>
          </a:xfrm>
          <a:prstGeom prst="rect">
            <a:avLst/>
          </a:prstGeom>
          <a:noFill/>
          <a:ln>
            <a:solidFill>
              <a:schemeClr val="tx1"/>
            </a:solidFill>
          </a:ln>
        </p:spPr>
        <p:txBody>
          <a:bodyPr wrap="none" rtlCol="0">
            <a:spAutoFit/>
          </a:bodyPr>
          <a:lstStyle/>
          <a:p>
            <a:pPr defTabSz="342892">
              <a:defRPr/>
            </a:pPr>
            <a:r>
              <a:rPr lang="en-US" sz="2400" dirty="0">
                <a:solidFill>
                  <a:prstClr val="black"/>
                </a:solidFill>
                <a:latin typeface="Calibri"/>
              </a:rPr>
              <a:t>34 Cumulative HL</a:t>
            </a:r>
          </a:p>
        </p:txBody>
      </p:sp>
    </p:spTree>
    <p:extLst>
      <p:ext uri="{BB962C8B-B14F-4D97-AF65-F5344CB8AC3E}">
        <p14:creationId xmlns:p14="http://schemas.microsoft.com/office/powerpoint/2010/main" val="210554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C851C779-E285-E28B-701C-C1AFE89B4E98}"/>
              </a:ext>
            </a:extLst>
          </p:cNvPr>
          <p:cNvGraphicFramePr>
            <a:graphicFrameLocks/>
          </p:cNvGraphicFramePr>
          <p:nvPr/>
        </p:nvGraphicFramePr>
        <p:xfrm>
          <a:off x="-11194" y="1410884"/>
          <a:ext cx="9144000" cy="5330952"/>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EC8127F3-7496-4045-93D5-60D6F32A1942}"/>
              </a:ext>
            </a:extLst>
          </p:cNvPr>
          <p:cNvSpPr/>
          <p:nvPr/>
        </p:nvSpPr>
        <p:spPr>
          <a:xfrm>
            <a:off x="-900" y="-19859"/>
            <a:ext cx="9144000" cy="102665"/>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endParaRPr>
          </a:p>
        </p:txBody>
      </p:sp>
      <p:sp>
        <p:nvSpPr>
          <p:cNvPr id="9" name="Rectangle 8">
            <a:extLst>
              <a:ext uri="{FF2B5EF4-FFF2-40B4-BE49-F238E27FC236}">
                <a16:creationId xmlns:a16="http://schemas.microsoft.com/office/drawing/2014/main" id="{E5DCFB93-3B84-1449-98E1-EA3CA84468EC}"/>
              </a:ext>
            </a:extLst>
          </p:cNvPr>
          <p:cNvSpPr/>
          <p:nvPr/>
        </p:nvSpPr>
        <p:spPr>
          <a:xfrm>
            <a:off x="0" y="6741836"/>
            <a:ext cx="9144900" cy="108000"/>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cs typeface="Times New Roman" panose="02020603050405020304" pitchFamily="18" charset="0"/>
            </a:endParaRPr>
          </a:p>
        </p:txBody>
      </p:sp>
      <p:pic>
        <p:nvPicPr>
          <p:cNvPr id="2" name="Picture 1">
            <a:extLst>
              <a:ext uri="{FF2B5EF4-FFF2-40B4-BE49-F238E27FC236}">
                <a16:creationId xmlns:a16="http://schemas.microsoft.com/office/drawing/2014/main" id="{B70EB373-4D33-504C-4D98-74FF84F70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6071" y="136352"/>
            <a:ext cx="2225996" cy="414436"/>
          </a:xfrm>
          <a:prstGeom prst="rect">
            <a:avLst/>
          </a:prstGeom>
        </p:spPr>
      </p:pic>
      <p:sp>
        <p:nvSpPr>
          <p:cNvPr id="3" name="Title 1">
            <a:extLst>
              <a:ext uri="{FF2B5EF4-FFF2-40B4-BE49-F238E27FC236}">
                <a16:creationId xmlns:a16="http://schemas.microsoft.com/office/drawing/2014/main" id="{C6D0AC2E-03B7-FBED-F77E-EA9A6501EFD4}"/>
              </a:ext>
            </a:extLst>
          </p:cNvPr>
          <p:cNvSpPr txBox="1">
            <a:spLocks/>
          </p:cNvSpPr>
          <p:nvPr/>
        </p:nvSpPr>
        <p:spPr>
          <a:xfrm>
            <a:off x="-11194" y="265974"/>
            <a:ext cx="6720355" cy="926880"/>
          </a:xfrm>
          <a:prstGeom prst="rect">
            <a:avLst/>
          </a:prstGeom>
        </p:spPr>
        <p:txBody>
          <a:bodyPr>
            <a:normAutofit fontScale="92500"/>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defTabSz="342884">
              <a:defRPr/>
            </a:pPr>
            <a:r>
              <a:rPr lang="en-US" sz="2400" b="1" dirty="0">
                <a:solidFill>
                  <a:prstClr val="black"/>
                </a:solidFill>
                <a:latin typeface="Calibri"/>
              </a:rPr>
              <a:t>Intravaginal Temperature and Thermal Humidity Index </a:t>
            </a:r>
            <a:br>
              <a:rPr lang="en-US" sz="2400" dirty="0">
                <a:solidFill>
                  <a:prstClr val="black"/>
                </a:solidFill>
                <a:latin typeface="Calibri"/>
              </a:rPr>
            </a:br>
            <a:r>
              <a:rPr lang="en-US" sz="1900" i="1" dirty="0">
                <a:solidFill>
                  <a:srgbClr val="F79646">
                    <a:lumMod val="75000"/>
                  </a:srgbClr>
                </a:solidFill>
                <a:latin typeface="Calibri"/>
              </a:rPr>
              <a:t>day 35-41 (Aug 4</a:t>
            </a:r>
            <a:r>
              <a:rPr lang="en-US" sz="1900" i="1" baseline="30000" dirty="0">
                <a:solidFill>
                  <a:srgbClr val="F79646">
                    <a:lumMod val="75000"/>
                  </a:srgbClr>
                </a:solidFill>
                <a:latin typeface="Calibri"/>
              </a:rPr>
              <a:t>th</a:t>
            </a:r>
            <a:r>
              <a:rPr lang="en-US" sz="1900" i="1" dirty="0">
                <a:solidFill>
                  <a:srgbClr val="F79646">
                    <a:lumMod val="75000"/>
                  </a:srgbClr>
                </a:solidFill>
                <a:latin typeface="Calibri"/>
              </a:rPr>
              <a:t> to 10</a:t>
            </a:r>
            <a:r>
              <a:rPr lang="en-US" sz="1900" i="1" baseline="30000" dirty="0">
                <a:solidFill>
                  <a:srgbClr val="F79646">
                    <a:lumMod val="75000"/>
                  </a:srgbClr>
                </a:solidFill>
                <a:latin typeface="Calibri"/>
              </a:rPr>
              <a:t>th</a:t>
            </a:r>
            <a:r>
              <a:rPr lang="en-US" sz="1900" i="1" dirty="0">
                <a:solidFill>
                  <a:srgbClr val="F79646">
                    <a:lumMod val="75000"/>
                  </a:srgbClr>
                </a:solidFill>
                <a:latin typeface="Calibri"/>
              </a:rPr>
              <a:t>)</a:t>
            </a:r>
            <a:endParaRPr lang="en-US" sz="2400" i="1" dirty="0">
              <a:solidFill>
                <a:srgbClr val="7030A0"/>
              </a:solidFill>
              <a:latin typeface="Calibri"/>
            </a:endParaRPr>
          </a:p>
        </p:txBody>
      </p:sp>
      <p:sp>
        <p:nvSpPr>
          <p:cNvPr id="4" name="TextBox 3">
            <a:extLst>
              <a:ext uri="{FF2B5EF4-FFF2-40B4-BE49-F238E27FC236}">
                <a16:creationId xmlns:a16="http://schemas.microsoft.com/office/drawing/2014/main" id="{67F615D4-8323-B778-AEB4-616E6D29D22D}"/>
              </a:ext>
            </a:extLst>
          </p:cNvPr>
          <p:cNvSpPr txBox="1"/>
          <p:nvPr/>
        </p:nvSpPr>
        <p:spPr>
          <a:xfrm>
            <a:off x="3957403" y="749602"/>
            <a:ext cx="5186597" cy="584775"/>
          </a:xfrm>
          <a:prstGeom prst="rect">
            <a:avLst/>
          </a:prstGeom>
          <a:noFill/>
        </p:spPr>
        <p:txBody>
          <a:bodyPr wrap="square" rtlCol="0">
            <a:spAutoFit/>
          </a:bodyPr>
          <a:lstStyle/>
          <a:p>
            <a:pPr algn="r" defTabSz="342892">
              <a:defRPr/>
            </a:pPr>
            <a:r>
              <a:rPr lang="en-US" sz="1600" b="1" dirty="0">
                <a:solidFill>
                  <a:srgbClr val="0000CC"/>
                </a:solidFill>
                <a:latin typeface="Calibri"/>
              </a:rPr>
              <a:t>Shade = Access to shade from day 0 to 133</a:t>
            </a:r>
          </a:p>
          <a:p>
            <a:pPr algn="r" defTabSz="342892">
              <a:defRPr/>
            </a:pPr>
            <a:r>
              <a:rPr lang="en-US" sz="1600" b="1" dirty="0">
                <a:solidFill>
                  <a:srgbClr val="F79646">
                    <a:lumMod val="75000"/>
                  </a:srgbClr>
                </a:solidFill>
                <a:latin typeface="Calibri"/>
              </a:rPr>
              <a:t>No Shade = </a:t>
            </a:r>
            <a:r>
              <a:rPr lang="en-US" sz="1600" b="1" dirty="0">
                <a:solidFill>
                  <a:srgbClr val="E46C0A"/>
                </a:solidFill>
                <a:latin typeface="Calibri"/>
              </a:rPr>
              <a:t>No access to shade from day 0 to 133</a:t>
            </a:r>
          </a:p>
        </p:txBody>
      </p:sp>
      <p:sp>
        <p:nvSpPr>
          <p:cNvPr id="6" name="TextBox 5">
            <a:extLst>
              <a:ext uri="{FF2B5EF4-FFF2-40B4-BE49-F238E27FC236}">
                <a16:creationId xmlns:a16="http://schemas.microsoft.com/office/drawing/2014/main" id="{E6E09734-F9FF-8080-1250-C55C381DC069}"/>
              </a:ext>
            </a:extLst>
          </p:cNvPr>
          <p:cNvSpPr txBox="1"/>
          <p:nvPr/>
        </p:nvSpPr>
        <p:spPr>
          <a:xfrm>
            <a:off x="6846071" y="1363230"/>
            <a:ext cx="1967142" cy="523220"/>
          </a:xfrm>
          <a:prstGeom prst="rect">
            <a:avLst/>
          </a:prstGeom>
          <a:noFill/>
        </p:spPr>
        <p:txBody>
          <a:bodyPr wrap="none" rtlCol="0">
            <a:spAutoFit/>
          </a:bodyPr>
          <a:lstStyle/>
          <a:p>
            <a:pPr defTabSz="342892">
              <a:defRPr/>
            </a:pPr>
            <a:r>
              <a:rPr lang="en-US" sz="1400" b="1" dirty="0">
                <a:solidFill>
                  <a:prstClr val="black"/>
                </a:solidFill>
                <a:latin typeface="Calibri"/>
              </a:rPr>
              <a:t>Shade × Hour of the day</a:t>
            </a:r>
          </a:p>
          <a:p>
            <a:pPr defTabSz="342892">
              <a:defRPr/>
            </a:pPr>
            <a:r>
              <a:rPr lang="en-US" sz="1400" i="1" dirty="0">
                <a:solidFill>
                  <a:prstClr val="black"/>
                </a:solidFill>
                <a:latin typeface="Calibri"/>
              </a:rPr>
              <a:t>P &lt; </a:t>
            </a:r>
            <a:r>
              <a:rPr lang="en-US" sz="1400" dirty="0">
                <a:solidFill>
                  <a:prstClr val="black"/>
                </a:solidFill>
                <a:latin typeface="Calibri"/>
              </a:rPr>
              <a:t>0.0001</a:t>
            </a:r>
          </a:p>
        </p:txBody>
      </p:sp>
      <p:sp>
        <p:nvSpPr>
          <p:cNvPr id="19" name="TextBox 18">
            <a:extLst>
              <a:ext uri="{FF2B5EF4-FFF2-40B4-BE49-F238E27FC236}">
                <a16:creationId xmlns:a16="http://schemas.microsoft.com/office/drawing/2014/main" id="{750B14F8-2A84-092E-0F58-64F7AA2B7789}"/>
              </a:ext>
            </a:extLst>
          </p:cNvPr>
          <p:cNvSpPr txBox="1"/>
          <p:nvPr/>
        </p:nvSpPr>
        <p:spPr>
          <a:xfrm>
            <a:off x="7270533" y="2023515"/>
            <a:ext cx="869149" cy="338554"/>
          </a:xfrm>
          <a:prstGeom prst="rect">
            <a:avLst/>
          </a:prstGeom>
          <a:noFill/>
        </p:spPr>
        <p:txBody>
          <a:bodyPr wrap="none" rtlCol="0">
            <a:spAutoFit/>
          </a:bodyPr>
          <a:lstStyle/>
          <a:p>
            <a:pPr defTabSz="342892">
              <a:defRPr/>
            </a:pPr>
            <a:r>
              <a:rPr lang="en-US" sz="1600" dirty="0">
                <a:solidFill>
                  <a:prstClr val="black"/>
                </a:solidFill>
                <a:latin typeface="Calibri"/>
              </a:rPr>
              <a:t>+</a:t>
            </a:r>
            <a:r>
              <a:rPr lang="en-US" sz="1400" dirty="0">
                <a:solidFill>
                  <a:prstClr val="black"/>
                </a:solidFill>
                <a:latin typeface="Calibri"/>
              </a:rPr>
              <a:t>P ≤ 0.05</a:t>
            </a:r>
            <a:endParaRPr lang="en-US" sz="1600" dirty="0">
              <a:solidFill>
                <a:prstClr val="black"/>
              </a:solidFill>
              <a:latin typeface="Calibri"/>
            </a:endParaRPr>
          </a:p>
        </p:txBody>
      </p:sp>
    </p:spTree>
    <p:extLst>
      <p:ext uri="{BB962C8B-B14F-4D97-AF65-F5344CB8AC3E}">
        <p14:creationId xmlns:p14="http://schemas.microsoft.com/office/powerpoint/2010/main" val="3094595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8127F3-7496-4045-93D5-60D6F32A1942}"/>
              </a:ext>
            </a:extLst>
          </p:cNvPr>
          <p:cNvSpPr/>
          <p:nvPr/>
        </p:nvSpPr>
        <p:spPr>
          <a:xfrm>
            <a:off x="-900" y="-19859"/>
            <a:ext cx="9144000" cy="102665"/>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endParaRPr>
          </a:p>
        </p:txBody>
      </p:sp>
      <p:sp>
        <p:nvSpPr>
          <p:cNvPr id="9" name="Rectangle 8">
            <a:extLst>
              <a:ext uri="{FF2B5EF4-FFF2-40B4-BE49-F238E27FC236}">
                <a16:creationId xmlns:a16="http://schemas.microsoft.com/office/drawing/2014/main" id="{E5DCFB93-3B84-1449-98E1-EA3CA84468EC}"/>
              </a:ext>
            </a:extLst>
          </p:cNvPr>
          <p:cNvSpPr/>
          <p:nvPr/>
        </p:nvSpPr>
        <p:spPr>
          <a:xfrm>
            <a:off x="0" y="6741836"/>
            <a:ext cx="9144900" cy="108000"/>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cs typeface="Times New Roman" panose="02020603050405020304" pitchFamily="18" charset="0"/>
            </a:endParaRPr>
          </a:p>
        </p:txBody>
      </p:sp>
      <p:pic>
        <p:nvPicPr>
          <p:cNvPr id="2" name="Picture 1">
            <a:extLst>
              <a:ext uri="{FF2B5EF4-FFF2-40B4-BE49-F238E27FC236}">
                <a16:creationId xmlns:a16="http://schemas.microsoft.com/office/drawing/2014/main" id="{B70EB373-4D33-504C-4D98-74FF84F70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071" y="136352"/>
            <a:ext cx="2225996" cy="414436"/>
          </a:xfrm>
          <a:prstGeom prst="rect">
            <a:avLst/>
          </a:prstGeom>
        </p:spPr>
      </p:pic>
      <p:sp>
        <p:nvSpPr>
          <p:cNvPr id="3" name="Title 1">
            <a:extLst>
              <a:ext uri="{FF2B5EF4-FFF2-40B4-BE49-F238E27FC236}">
                <a16:creationId xmlns:a16="http://schemas.microsoft.com/office/drawing/2014/main" id="{C6D0AC2E-03B7-FBED-F77E-EA9A6501EFD4}"/>
              </a:ext>
            </a:extLst>
          </p:cNvPr>
          <p:cNvSpPr txBox="1">
            <a:spLocks/>
          </p:cNvSpPr>
          <p:nvPr/>
        </p:nvSpPr>
        <p:spPr>
          <a:xfrm>
            <a:off x="-11194" y="265974"/>
            <a:ext cx="6720355" cy="926880"/>
          </a:xfrm>
          <a:prstGeom prst="rect">
            <a:avLst/>
          </a:prstGeom>
        </p:spPr>
        <p:txBody>
          <a:bodyPr>
            <a:normAutofit/>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defTabSz="342884">
              <a:defRPr/>
            </a:pPr>
            <a:r>
              <a:rPr lang="en-US" sz="2400" b="1" dirty="0">
                <a:solidFill>
                  <a:prstClr val="black"/>
                </a:solidFill>
                <a:latin typeface="Calibri"/>
              </a:rPr>
              <a:t>Respiration Rate</a:t>
            </a:r>
            <a:endParaRPr lang="en-US" sz="2400" i="1" dirty="0">
              <a:solidFill>
                <a:srgbClr val="7030A0"/>
              </a:solidFill>
              <a:latin typeface="Calibri"/>
            </a:endParaRPr>
          </a:p>
        </p:txBody>
      </p:sp>
      <p:graphicFrame>
        <p:nvGraphicFramePr>
          <p:cNvPr id="6" name="Table 5">
            <a:extLst>
              <a:ext uri="{FF2B5EF4-FFF2-40B4-BE49-F238E27FC236}">
                <a16:creationId xmlns:a16="http://schemas.microsoft.com/office/drawing/2014/main" id="{31148FEE-F6A8-A078-0149-0A5536C70B99}"/>
              </a:ext>
            </a:extLst>
          </p:cNvPr>
          <p:cNvGraphicFramePr>
            <a:graphicFrameLocks noGrp="1"/>
          </p:cNvGraphicFramePr>
          <p:nvPr>
            <p:extLst>
              <p:ext uri="{D42A27DB-BD31-4B8C-83A1-F6EECF244321}">
                <p14:modId xmlns:p14="http://schemas.microsoft.com/office/powerpoint/2010/main" val="1484813199"/>
              </p:ext>
            </p:extLst>
          </p:nvPr>
        </p:nvGraphicFramePr>
        <p:xfrm>
          <a:off x="119921" y="1997859"/>
          <a:ext cx="8739266" cy="2828925"/>
        </p:xfrm>
        <a:graphic>
          <a:graphicData uri="http://schemas.openxmlformats.org/drawingml/2006/table">
            <a:tbl>
              <a:tblPr/>
              <a:tblGrid>
                <a:gridCol w="3950207">
                  <a:extLst>
                    <a:ext uri="{9D8B030D-6E8A-4147-A177-3AD203B41FA5}">
                      <a16:colId xmlns:a16="http://schemas.microsoft.com/office/drawing/2014/main" val="3504905269"/>
                    </a:ext>
                  </a:extLst>
                </a:gridCol>
                <a:gridCol w="769067">
                  <a:extLst>
                    <a:ext uri="{9D8B030D-6E8A-4147-A177-3AD203B41FA5}">
                      <a16:colId xmlns:a16="http://schemas.microsoft.com/office/drawing/2014/main" val="1753173442"/>
                    </a:ext>
                  </a:extLst>
                </a:gridCol>
                <a:gridCol w="769067">
                  <a:extLst>
                    <a:ext uri="{9D8B030D-6E8A-4147-A177-3AD203B41FA5}">
                      <a16:colId xmlns:a16="http://schemas.microsoft.com/office/drawing/2014/main" val="2944754579"/>
                    </a:ext>
                  </a:extLst>
                </a:gridCol>
                <a:gridCol w="814374">
                  <a:extLst>
                    <a:ext uri="{9D8B030D-6E8A-4147-A177-3AD203B41FA5}">
                      <a16:colId xmlns:a16="http://schemas.microsoft.com/office/drawing/2014/main" val="132610402"/>
                    </a:ext>
                  </a:extLst>
                </a:gridCol>
                <a:gridCol w="1058492">
                  <a:extLst>
                    <a:ext uri="{9D8B030D-6E8A-4147-A177-3AD203B41FA5}">
                      <a16:colId xmlns:a16="http://schemas.microsoft.com/office/drawing/2014/main" val="678392980"/>
                    </a:ext>
                  </a:extLst>
                </a:gridCol>
                <a:gridCol w="1378059">
                  <a:extLst>
                    <a:ext uri="{9D8B030D-6E8A-4147-A177-3AD203B41FA5}">
                      <a16:colId xmlns:a16="http://schemas.microsoft.com/office/drawing/2014/main" val="1299575701"/>
                    </a:ext>
                  </a:extLst>
                </a:gridCol>
              </a:tblGrid>
              <a:tr h="237656">
                <a:tc>
                  <a:txBody>
                    <a:bodyPr/>
                    <a:lstStyle/>
                    <a:p>
                      <a:pPr algn="l" fontAlgn="b"/>
                      <a:r>
                        <a:rPr lang="pt-BR" sz="2000" b="0" i="0" u="none" strike="noStrike" dirty="0">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fontAlgn="b"/>
                      <a:r>
                        <a:rPr lang="pt-BR" sz="2000" b="0" i="0" u="none" strike="noStrike">
                          <a:solidFill>
                            <a:srgbClr val="000000"/>
                          </a:solidFill>
                          <a:effectLst/>
                          <a:latin typeface="Calibri" panose="020F0502020204030204" pitchFamily="34" charset="0"/>
                        </a:rPr>
                        <a:t>Shade access</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pt-BR"/>
                    </a:p>
                  </a:txBody>
                  <a:tcPr/>
                </a:tc>
                <a:tc>
                  <a:txBody>
                    <a:bodyPr/>
                    <a:lstStyle/>
                    <a:p>
                      <a:pPr algn="ctr" fontAlgn="b"/>
                      <a:r>
                        <a:rPr lang="pt-BR" sz="20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20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2000" b="0" i="0" u="none" strike="noStrike">
                          <a:solidFill>
                            <a:srgbClr val="000000"/>
                          </a:solidFill>
                          <a:effectLst/>
                          <a:latin typeface="Calibri" panose="020F0502020204030204" pitchFamily="34" charset="0"/>
                        </a:rPr>
                        <a:t>P-value</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3331805"/>
                  </a:ext>
                </a:extLst>
              </a:tr>
              <a:tr h="237656">
                <a:tc>
                  <a:txBody>
                    <a:bodyPr/>
                    <a:lstStyle/>
                    <a:p>
                      <a:pPr algn="l" fontAlgn="b"/>
                      <a:r>
                        <a:rPr lang="pt-BR" sz="20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2000" b="1" i="0" u="none" strike="noStrike" dirty="0">
                          <a:solidFill>
                            <a:srgbClr val="E46C0A"/>
                          </a:solidFill>
                          <a:effectLst/>
                          <a:latin typeface="Calibri" panose="020F0502020204030204" pitchFamily="34" charset="0"/>
                        </a:rPr>
                        <a:t>NSH</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2000" b="1" i="0" u="none" strike="noStrike" dirty="0">
                          <a:solidFill>
                            <a:srgbClr val="0000CC"/>
                          </a:solidFill>
                          <a:effectLst/>
                          <a:latin typeface="Calibri" panose="020F0502020204030204" pitchFamily="34" charset="0"/>
                        </a:rPr>
                        <a:t>SH</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2000" b="0" i="0" u="none" strike="noStrike">
                          <a:solidFill>
                            <a:srgbClr val="000000"/>
                          </a:solidFill>
                          <a:effectLst/>
                          <a:latin typeface="Calibri" panose="020F0502020204030204" pitchFamily="34" charset="0"/>
                        </a:rPr>
                        <a:t>SEM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2000" b="0" i="0" u="none" strike="noStrike">
                          <a:solidFill>
                            <a:srgbClr val="000000"/>
                          </a:solidFill>
                          <a:effectLst/>
                          <a:latin typeface="Calibri" panose="020F0502020204030204" pitchFamily="34" charset="0"/>
                        </a:rPr>
                        <a:t>P</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2000" b="0" i="0" u="none" strike="noStrike" dirty="0" err="1">
                          <a:solidFill>
                            <a:srgbClr val="000000"/>
                          </a:solidFill>
                          <a:effectLst/>
                          <a:latin typeface="Calibri" panose="020F0502020204030204" pitchFamily="34" charset="0"/>
                        </a:rPr>
                        <a:t>Shade</a:t>
                      </a:r>
                      <a:r>
                        <a:rPr lang="pt-BR" sz="2000" b="0" i="0" u="none" strike="noStrike" dirty="0">
                          <a:solidFill>
                            <a:srgbClr val="000000"/>
                          </a:solidFill>
                          <a:effectLst/>
                          <a:latin typeface="Calibri" panose="020F0502020204030204" pitchFamily="34" charset="0"/>
                        </a:rPr>
                        <a:t> x </a:t>
                      </a:r>
                      <a:r>
                        <a:rPr lang="pt-BR" sz="2000" b="0" i="0" u="none" strike="noStrike" dirty="0" err="1">
                          <a:solidFill>
                            <a:srgbClr val="000000"/>
                          </a:solidFill>
                          <a:effectLst/>
                          <a:latin typeface="Calibri" panose="020F0502020204030204" pitchFamily="34" charset="0"/>
                        </a:rPr>
                        <a:t>day</a:t>
                      </a:r>
                      <a:endParaRPr lang="pt-BR" sz="20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1293215"/>
                  </a:ext>
                </a:extLst>
              </a:tr>
              <a:tr h="237656">
                <a:tc>
                  <a:txBody>
                    <a:bodyPr/>
                    <a:lstStyle/>
                    <a:p>
                      <a:pPr algn="l" fontAlgn="b"/>
                      <a:r>
                        <a:rPr lang="en-US" sz="2000" b="1" i="0" u="none" strike="noStrike" dirty="0">
                          <a:solidFill>
                            <a:srgbClr val="000000"/>
                          </a:solidFill>
                          <a:effectLst/>
                          <a:latin typeface="Calibri" panose="020F0502020204030204" pitchFamily="34" charset="0"/>
                        </a:rPr>
                        <a:t>Respiration rate, breaths per minute</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2000" b="1" i="0" u="none" strike="noStrike" dirty="0">
                        <a:solidFill>
                          <a:srgbClr val="E46C0A"/>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2000" b="1" i="0" u="none" strike="noStrike" dirty="0">
                        <a:solidFill>
                          <a:srgbClr val="0000CC"/>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2000" b="1"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2000" b="1"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2000" b="1"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56661797"/>
                  </a:ext>
                </a:extLst>
              </a:tr>
              <a:tr h="237656">
                <a:tc>
                  <a:txBody>
                    <a:bodyPr/>
                    <a:lstStyle/>
                    <a:p>
                      <a:pPr algn="l" fontAlgn="b"/>
                      <a:r>
                        <a:rPr lang="pt-BR" sz="2000" b="0" i="0" u="none" strike="noStrike" dirty="0">
                          <a:solidFill>
                            <a:srgbClr val="000000"/>
                          </a:solidFill>
                          <a:effectLst/>
                          <a:latin typeface="Calibri" panose="020F0502020204030204" pitchFamily="34" charset="0"/>
                        </a:rPr>
                        <a:t>day 20 (July 20th)</a:t>
                      </a:r>
                    </a:p>
                  </a:txBody>
                  <a:tcPr marL="9525" marR="9525" marT="9525" marB="0" anchor="b">
                    <a:lnL>
                      <a:noFill/>
                    </a:lnL>
                    <a:lnR>
                      <a:noFill/>
                    </a:lnR>
                    <a:lnT>
                      <a:noFill/>
                    </a:lnT>
                    <a:lnB>
                      <a:noFill/>
                    </a:lnB>
                  </a:tcPr>
                </a:tc>
                <a:tc>
                  <a:txBody>
                    <a:bodyPr/>
                    <a:lstStyle/>
                    <a:p>
                      <a:pPr algn="ctr" fontAlgn="b"/>
                      <a:r>
                        <a:rPr lang="pt-BR" sz="2000" b="1" i="0" u="none" strike="noStrike" dirty="0">
                          <a:solidFill>
                            <a:srgbClr val="E46C0A"/>
                          </a:solidFill>
                          <a:effectLst/>
                          <a:latin typeface="Calibri" panose="020F0502020204030204" pitchFamily="34" charset="0"/>
                        </a:rPr>
                        <a:t>104</a:t>
                      </a:r>
                    </a:p>
                  </a:txBody>
                  <a:tcPr marL="9525" marR="9525" marT="9525" marB="0" anchor="b">
                    <a:lnL>
                      <a:noFill/>
                    </a:lnL>
                    <a:lnR>
                      <a:noFill/>
                    </a:lnR>
                    <a:lnT>
                      <a:noFill/>
                    </a:lnT>
                    <a:lnB>
                      <a:noFill/>
                    </a:lnB>
                  </a:tcPr>
                </a:tc>
                <a:tc>
                  <a:txBody>
                    <a:bodyPr/>
                    <a:lstStyle/>
                    <a:p>
                      <a:pPr algn="ctr" fontAlgn="b"/>
                      <a:r>
                        <a:rPr lang="pt-BR" sz="2000" b="1" i="0" u="none" strike="noStrike" dirty="0">
                          <a:solidFill>
                            <a:srgbClr val="0000CC"/>
                          </a:solidFill>
                          <a:effectLst/>
                          <a:latin typeface="Calibri" panose="020F0502020204030204" pitchFamily="34" charset="0"/>
                        </a:rPr>
                        <a:t>64</a:t>
                      </a:r>
                    </a:p>
                  </a:txBody>
                  <a:tcPr marL="9525" marR="9525" marT="9525" marB="0" anchor="b">
                    <a:lnL>
                      <a:noFill/>
                    </a:lnL>
                    <a:lnR>
                      <a:noFill/>
                    </a:lnR>
                    <a:lnT>
                      <a:noFill/>
                    </a:lnT>
                    <a:lnB>
                      <a:noFill/>
                    </a:lnB>
                  </a:tcPr>
                </a:tc>
                <a:tc>
                  <a:txBody>
                    <a:bodyPr/>
                    <a:lstStyle/>
                    <a:p>
                      <a:pPr algn="ctr" fontAlgn="b"/>
                      <a:r>
                        <a:rPr lang="pt-BR" sz="2000" b="0" i="0" u="none" strike="noStrike">
                          <a:solidFill>
                            <a:srgbClr val="000000"/>
                          </a:solidFill>
                          <a:effectLst/>
                          <a:latin typeface="Calibri" panose="020F0502020204030204" pitchFamily="34" charset="0"/>
                        </a:rPr>
                        <a:t>3.7</a:t>
                      </a:r>
                    </a:p>
                  </a:txBody>
                  <a:tcPr marL="9525" marR="9525" marT="9525" marB="0" anchor="b">
                    <a:lnL>
                      <a:noFill/>
                    </a:lnL>
                    <a:lnR>
                      <a:noFill/>
                    </a:lnR>
                    <a:lnT>
                      <a:noFill/>
                    </a:lnT>
                    <a:lnB>
                      <a:noFill/>
                    </a:lnB>
                  </a:tcPr>
                </a:tc>
                <a:tc>
                  <a:txBody>
                    <a:bodyPr/>
                    <a:lstStyle/>
                    <a:p>
                      <a:pPr algn="ctr" fontAlgn="b"/>
                      <a:r>
                        <a:rPr lang="pt-BR" sz="2000" b="0" i="0" u="none" strike="noStrike">
                          <a:solidFill>
                            <a:srgbClr val="FF0000"/>
                          </a:solidFill>
                          <a:effectLst/>
                          <a:latin typeface="Calibri" panose="020F0502020204030204" pitchFamily="34" charset="0"/>
                        </a:rPr>
                        <a:t>&lt;0.0001</a:t>
                      </a:r>
                    </a:p>
                  </a:txBody>
                  <a:tcPr marL="9525" marR="9525" marT="9525" marB="0" anchor="b">
                    <a:lnL>
                      <a:noFill/>
                    </a:lnL>
                    <a:lnR>
                      <a:noFill/>
                    </a:lnR>
                    <a:lnT>
                      <a:noFill/>
                    </a:lnT>
                    <a:lnB>
                      <a:noFill/>
                    </a:lnB>
                  </a:tcPr>
                </a:tc>
                <a:tc>
                  <a:txBody>
                    <a:bodyPr/>
                    <a:lstStyle/>
                    <a:p>
                      <a:pPr algn="ctr" fontAlgn="b"/>
                      <a:r>
                        <a:rPr lang="pt-BR" sz="2000" b="0" i="0" u="none" strike="noStrike">
                          <a:solidFill>
                            <a:srgbClr val="FF0000"/>
                          </a:solidFill>
                          <a:effectLst/>
                          <a:latin typeface="Calibri" panose="020F0502020204030204" pitchFamily="34" charset="0"/>
                        </a:rPr>
                        <a:t>&lt;0.001</a:t>
                      </a:r>
                    </a:p>
                  </a:txBody>
                  <a:tcPr marL="9525" marR="9525" marT="9525" marB="0" anchor="b">
                    <a:lnL>
                      <a:noFill/>
                    </a:lnL>
                    <a:lnR>
                      <a:noFill/>
                    </a:lnR>
                    <a:lnT>
                      <a:noFill/>
                    </a:lnT>
                    <a:lnB>
                      <a:noFill/>
                    </a:lnB>
                  </a:tcPr>
                </a:tc>
                <a:extLst>
                  <a:ext uri="{0D108BD9-81ED-4DB2-BD59-A6C34878D82A}">
                    <a16:rowId xmlns:a16="http://schemas.microsoft.com/office/drawing/2014/main" val="947264557"/>
                  </a:ext>
                </a:extLst>
              </a:tr>
              <a:tr h="254215">
                <a:tc>
                  <a:txBody>
                    <a:bodyPr/>
                    <a:lstStyle/>
                    <a:p>
                      <a:pPr algn="l" fontAlgn="b"/>
                      <a:r>
                        <a:rPr lang="pt-BR" sz="2000" b="0" i="0" u="none" strike="noStrike" dirty="0">
                          <a:solidFill>
                            <a:srgbClr val="000000"/>
                          </a:solidFill>
                          <a:effectLst/>
                          <a:latin typeface="Calibri" panose="020F0502020204030204" pitchFamily="34" charset="0"/>
                        </a:rPr>
                        <a:t>day 40 (Aug 9th)</a:t>
                      </a:r>
                    </a:p>
                  </a:txBody>
                  <a:tcPr marL="9525" marR="9525" marT="9525" marB="0" anchor="b">
                    <a:lnL>
                      <a:noFill/>
                    </a:lnL>
                    <a:lnR>
                      <a:noFill/>
                    </a:lnR>
                    <a:lnT>
                      <a:noFill/>
                    </a:lnT>
                    <a:lnB>
                      <a:noFill/>
                    </a:lnB>
                  </a:tcPr>
                </a:tc>
                <a:tc>
                  <a:txBody>
                    <a:bodyPr/>
                    <a:lstStyle/>
                    <a:p>
                      <a:pPr algn="ctr" fontAlgn="b"/>
                      <a:r>
                        <a:rPr lang="pt-BR" sz="2000" b="1" i="0" u="none" strike="noStrike" dirty="0">
                          <a:solidFill>
                            <a:srgbClr val="E46C0A"/>
                          </a:solidFill>
                          <a:effectLst/>
                          <a:latin typeface="Calibri" panose="020F0502020204030204" pitchFamily="34" charset="0"/>
                        </a:rPr>
                        <a:t>107</a:t>
                      </a:r>
                    </a:p>
                  </a:txBody>
                  <a:tcPr marL="9525" marR="9525" marT="9525" marB="0" anchor="b">
                    <a:lnL>
                      <a:noFill/>
                    </a:lnL>
                    <a:lnR>
                      <a:noFill/>
                    </a:lnR>
                    <a:lnT>
                      <a:noFill/>
                    </a:lnT>
                    <a:lnB>
                      <a:noFill/>
                    </a:lnB>
                  </a:tcPr>
                </a:tc>
                <a:tc>
                  <a:txBody>
                    <a:bodyPr/>
                    <a:lstStyle/>
                    <a:p>
                      <a:pPr algn="ctr" fontAlgn="b"/>
                      <a:r>
                        <a:rPr lang="pt-BR" sz="2000" b="1" i="0" u="none" strike="noStrike" dirty="0">
                          <a:solidFill>
                            <a:srgbClr val="0000CC"/>
                          </a:solidFill>
                          <a:effectLst/>
                          <a:latin typeface="Calibri" panose="020F0502020204030204" pitchFamily="34" charset="0"/>
                        </a:rPr>
                        <a:t>78</a:t>
                      </a:r>
                    </a:p>
                  </a:txBody>
                  <a:tcPr marL="9525" marR="9525" marT="9525" marB="0" anchor="b">
                    <a:lnL>
                      <a:noFill/>
                    </a:lnL>
                    <a:lnR>
                      <a:noFill/>
                    </a:lnR>
                    <a:lnT>
                      <a:noFill/>
                    </a:lnT>
                    <a:lnB>
                      <a:noFill/>
                    </a:lnB>
                  </a:tcPr>
                </a:tc>
                <a:tc>
                  <a:txBody>
                    <a:bodyPr/>
                    <a:lstStyle/>
                    <a:p>
                      <a:pPr algn="ctr" fontAlgn="b"/>
                      <a:r>
                        <a:rPr lang="pt-BR" sz="2000" b="0" i="0" u="none" strike="noStrike" dirty="0">
                          <a:solidFill>
                            <a:srgbClr val="000000"/>
                          </a:solidFill>
                          <a:effectLst/>
                          <a:latin typeface="Calibri" panose="020F0502020204030204" pitchFamily="34" charset="0"/>
                        </a:rPr>
                        <a:t>3.7</a:t>
                      </a:r>
                    </a:p>
                  </a:txBody>
                  <a:tcPr marL="9525" marR="9525" marT="9525" marB="0" anchor="b">
                    <a:lnL>
                      <a:noFill/>
                    </a:lnL>
                    <a:lnR>
                      <a:noFill/>
                    </a:lnR>
                    <a:lnT>
                      <a:noFill/>
                    </a:lnT>
                    <a:lnB>
                      <a:noFill/>
                    </a:lnB>
                  </a:tcPr>
                </a:tc>
                <a:tc>
                  <a:txBody>
                    <a:bodyPr/>
                    <a:lstStyle/>
                    <a:p>
                      <a:pPr algn="ctr" fontAlgn="b"/>
                      <a:r>
                        <a:rPr lang="pt-BR" sz="2000" b="0" i="0" u="none" strike="noStrike" dirty="0">
                          <a:solidFill>
                            <a:srgbClr val="FF0000"/>
                          </a:solidFill>
                          <a:effectLst/>
                          <a:latin typeface="Calibri" panose="020F0502020204030204" pitchFamily="34" charset="0"/>
                        </a:rPr>
                        <a:t>&lt;0.0001</a:t>
                      </a:r>
                    </a:p>
                  </a:txBody>
                  <a:tcPr marL="9525" marR="9525" marT="9525" marB="0" anchor="b">
                    <a:lnL>
                      <a:noFill/>
                    </a:lnL>
                    <a:lnR>
                      <a:noFill/>
                    </a:lnR>
                    <a:lnT>
                      <a:noFill/>
                    </a:lnT>
                    <a:lnB>
                      <a:noFill/>
                    </a:lnB>
                  </a:tcPr>
                </a:tc>
                <a:tc>
                  <a:txBody>
                    <a:bodyPr/>
                    <a:lstStyle/>
                    <a:p>
                      <a:pPr algn="ctr" fontAlgn="b"/>
                      <a:endParaRPr lang="pt-BR" sz="2000" b="0" i="0" u="none" strike="noStrike" dirty="0">
                        <a:solidFill>
                          <a:srgbClr val="FF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583117230"/>
                  </a:ext>
                </a:extLst>
              </a:tr>
              <a:tr h="237656">
                <a:tc>
                  <a:txBody>
                    <a:bodyPr/>
                    <a:lstStyle/>
                    <a:p>
                      <a:pPr algn="l" fontAlgn="b"/>
                      <a:r>
                        <a:rPr lang="pt-BR" sz="2000" b="0" i="0" u="none" strike="noStrike" dirty="0">
                          <a:solidFill>
                            <a:srgbClr val="000000"/>
                          </a:solidFill>
                          <a:effectLst/>
                          <a:latin typeface="Calibri" panose="020F0502020204030204" pitchFamily="34" charset="0"/>
                        </a:rPr>
                        <a:t>day 56 (Aug 25th)</a:t>
                      </a:r>
                    </a:p>
                  </a:txBody>
                  <a:tcPr marL="9525" marR="9525" marT="9525" marB="0" anchor="b">
                    <a:lnL>
                      <a:noFill/>
                    </a:lnL>
                    <a:lnR>
                      <a:noFill/>
                    </a:lnR>
                    <a:lnT>
                      <a:noFill/>
                    </a:lnT>
                    <a:lnB>
                      <a:noFill/>
                    </a:lnB>
                  </a:tcPr>
                </a:tc>
                <a:tc>
                  <a:txBody>
                    <a:bodyPr/>
                    <a:lstStyle/>
                    <a:p>
                      <a:pPr algn="ctr" fontAlgn="b"/>
                      <a:r>
                        <a:rPr lang="pt-BR" sz="2000" b="1" i="0" u="none" strike="noStrike" dirty="0">
                          <a:solidFill>
                            <a:srgbClr val="E46C0A"/>
                          </a:solidFill>
                          <a:effectLst/>
                          <a:latin typeface="Calibri" panose="020F0502020204030204" pitchFamily="34" charset="0"/>
                        </a:rPr>
                        <a:t>101</a:t>
                      </a:r>
                    </a:p>
                  </a:txBody>
                  <a:tcPr marL="9525" marR="9525" marT="9525" marB="0" anchor="b">
                    <a:lnL>
                      <a:noFill/>
                    </a:lnL>
                    <a:lnR>
                      <a:noFill/>
                    </a:lnR>
                    <a:lnT>
                      <a:noFill/>
                    </a:lnT>
                    <a:lnB>
                      <a:noFill/>
                    </a:lnB>
                  </a:tcPr>
                </a:tc>
                <a:tc>
                  <a:txBody>
                    <a:bodyPr/>
                    <a:lstStyle/>
                    <a:p>
                      <a:pPr algn="ctr" fontAlgn="b"/>
                      <a:r>
                        <a:rPr lang="pt-BR" sz="2000" b="1" i="0" u="none" strike="noStrike" dirty="0">
                          <a:solidFill>
                            <a:srgbClr val="0000CC"/>
                          </a:solidFill>
                          <a:effectLst/>
                          <a:latin typeface="Calibri" panose="020F0502020204030204" pitchFamily="34" charset="0"/>
                        </a:rPr>
                        <a:t>72</a:t>
                      </a:r>
                    </a:p>
                  </a:txBody>
                  <a:tcPr marL="9525" marR="9525" marT="9525" marB="0" anchor="b">
                    <a:lnL>
                      <a:noFill/>
                    </a:lnL>
                    <a:lnR>
                      <a:noFill/>
                    </a:lnR>
                    <a:lnT>
                      <a:noFill/>
                    </a:lnT>
                    <a:lnB>
                      <a:noFill/>
                    </a:lnB>
                  </a:tcPr>
                </a:tc>
                <a:tc>
                  <a:txBody>
                    <a:bodyPr/>
                    <a:lstStyle/>
                    <a:p>
                      <a:pPr algn="ctr" fontAlgn="b"/>
                      <a:r>
                        <a:rPr lang="pt-BR" sz="2000" b="0" i="0" u="none" strike="noStrike">
                          <a:solidFill>
                            <a:srgbClr val="000000"/>
                          </a:solidFill>
                          <a:effectLst/>
                          <a:latin typeface="Calibri" panose="020F0502020204030204" pitchFamily="34" charset="0"/>
                        </a:rPr>
                        <a:t>3.7</a:t>
                      </a:r>
                    </a:p>
                  </a:txBody>
                  <a:tcPr marL="9525" marR="9525" marT="9525" marB="0" anchor="b">
                    <a:lnL>
                      <a:noFill/>
                    </a:lnL>
                    <a:lnR>
                      <a:noFill/>
                    </a:lnR>
                    <a:lnT>
                      <a:noFill/>
                    </a:lnT>
                    <a:lnB>
                      <a:noFill/>
                    </a:lnB>
                  </a:tcPr>
                </a:tc>
                <a:tc>
                  <a:txBody>
                    <a:bodyPr/>
                    <a:lstStyle/>
                    <a:p>
                      <a:pPr algn="ctr" fontAlgn="b"/>
                      <a:r>
                        <a:rPr lang="pt-BR" sz="2000" b="0" i="0" u="none" strike="noStrike">
                          <a:solidFill>
                            <a:srgbClr val="FF0000"/>
                          </a:solidFill>
                          <a:effectLst/>
                          <a:latin typeface="Calibri" panose="020F0502020204030204" pitchFamily="34" charset="0"/>
                        </a:rPr>
                        <a:t>&lt;0.0001</a:t>
                      </a:r>
                    </a:p>
                  </a:txBody>
                  <a:tcPr marL="9525" marR="9525" marT="9525" marB="0" anchor="b">
                    <a:lnL>
                      <a:noFill/>
                    </a:lnL>
                    <a:lnR>
                      <a:noFill/>
                    </a:lnR>
                    <a:lnT>
                      <a:noFill/>
                    </a:lnT>
                    <a:lnB>
                      <a:noFill/>
                    </a:lnB>
                  </a:tcPr>
                </a:tc>
                <a:tc>
                  <a:txBody>
                    <a:bodyPr/>
                    <a:lstStyle/>
                    <a:p>
                      <a:pPr algn="ctr" fontAlgn="b"/>
                      <a:endParaRPr lang="pt-BR" sz="2000" b="0" i="0" u="none" strike="noStrike">
                        <a:solidFill>
                          <a:srgbClr val="FF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662498993"/>
                  </a:ext>
                </a:extLst>
              </a:tr>
              <a:tr h="237656">
                <a:tc>
                  <a:txBody>
                    <a:bodyPr/>
                    <a:lstStyle/>
                    <a:p>
                      <a:pPr algn="l" fontAlgn="b"/>
                      <a:r>
                        <a:rPr lang="pt-BR" sz="2000" b="0" i="0" u="none" strike="noStrike" dirty="0">
                          <a:solidFill>
                            <a:srgbClr val="000000"/>
                          </a:solidFill>
                          <a:effectLst/>
                          <a:latin typeface="Calibri" panose="020F0502020204030204" pitchFamily="34" charset="0"/>
                        </a:rPr>
                        <a:t>day 76 (Sep 14th)</a:t>
                      </a:r>
                    </a:p>
                  </a:txBody>
                  <a:tcPr marL="9525" marR="9525" marT="9525" marB="0" anchor="b">
                    <a:lnL>
                      <a:noFill/>
                    </a:lnL>
                    <a:lnR>
                      <a:noFill/>
                    </a:lnR>
                    <a:lnT>
                      <a:noFill/>
                    </a:lnT>
                    <a:lnB>
                      <a:noFill/>
                    </a:lnB>
                  </a:tcPr>
                </a:tc>
                <a:tc>
                  <a:txBody>
                    <a:bodyPr/>
                    <a:lstStyle/>
                    <a:p>
                      <a:pPr algn="ctr" fontAlgn="b"/>
                      <a:r>
                        <a:rPr lang="pt-BR" sz="2000" b="1" i="0" u="none" strike="noStrike" dirty="0">
                          <a:solidFill>
                            <a:srgbClr val="E46C0A"/>
                          </a:solidFill>
                          <a:effectLst/>
                          <a:latin typeface="Calibri" panose="020F0502020204030204" pitchFamily="34" charset="0"/>
                        </a:rPr>
                        <a:t>89</a:t>
                      </a:r>
                    </a:p>
                  </a:txBody>
                  <a:tcPr marL="9525" marR="9525" marT="9525" marB="0" anchor="b">
                    <a:lnL>
                      <a:noFill/>
                    </a:lnL>
                    <a:lnR>
                      <a:noFill/>
                    </a:lnR>
                    <a:lnT>
                      <a:noFill/>
                    </a:lnT>
                    <a:lnB>
                      <a:noFill/>
                    </a:lnB>
                  </a:tcPr>
                </a:tc>
                <a:tc>
                  <a:txBody>
                    <a:bodyPr/>
                    <a:lstStyle/>
                    <a:p>
                      <a:pPr algn="ctr" fontAlgn="b"/>
                      <a:r>
                        <a:rPr lang="pt-BR" sz="2000" b="1" i="0" u="none" strike="noStrike" dirty="0">
                          <a:solidFill>
                            <a:srgbClr val="0000CC"/>
                          </a:solidFill>
                          <a:effectLst/>
                          <a:latin typeface="Calibri" panose="020F0502020204030204" pitchFamily="34" charset="0"/>
                        </a:rPr>
                        <a:t>65</a:t>
                      </a:r>
                    </a:p>
                  </a:txBody>
                  <a:tcPr marL="9525" marR="9525" marT="9525" marB="0" anchor="b">
                    <a:lnL>
                      <a:noFill/>
                    </a:lnL>
                    <a:lnR>
                      <a:noFill/>
                    </a:lnR>
                    <a:lnT>
                      <a:noFill/>
                    </a:lnT>
                    <a:lnB>
                      <a:noFill/>
                    </a:lnB>
                  </a:tcPr>
                </a:tc>
                <a:tc>
                  <a:txBody>
                    <a:bodyPr/>
                    <a:lstStyle/>
                    <a:p>
                      <a:pPr algn="ctr" fontAlgn="b"/>
                      <a:r>
                        <a:rPr lang="pt-BR" sz="2000" b="0" i="0" u="none" strike="noStrike">
                          <a:solidFill>
                            <a:srgbClr val="000000"/>
                          </a:solidFill>
                          <a:effectLst/>
                          <a:latin typeface="Calibri" panose="020F0502020204030204" pitchFamily="34" charset="0"/>
                        </a:rPr>
                        <a:t>3.7</a:t>
                      </a:r>
                    </a:p>
                  </a:txBody>
                  <a:tcPr marL="9525" marR="9525" marT="9525" marB="0" anchor="b">
                    <a:lnL>
                      <a:noFill/>
                    </a:lnL>
                    <a:lnR>
                      <a:noFill/>
                    </a:lnR>
                    <a:lnT>
                      <a:noFill/>
                    </a:lnT>
                    <a:lnB>
                      <a:noFill/>
                    </a:lnB>
                  </a:tcPr>
                </a:tc>
                <a:tc>
                  <a:txBody>
                    <a:bodyPr/>
                    <a:lstStyle/>
                    <a:p>
                      <a:pPr algn="ctr" fontAlgn="b"/>
                      <a:r>
                        <a:rPr lang="pt-BR" sz="2000" b="0" i="0" u="none" strike="noStrike">
                          <a:solidFill>
                            <a:srgbClr val="FF0000"/>
                          </a:solidFill>
                          <a:effectLst/>
                          <a:latin typeface="Calibri" panose="020F0502020204030204" pitchFamily="34" charset="0"/>
                        </a:rPr>
                        <a:t>0.0001</a:t>
                      </a:r>
                    </a:p>
                  </a:txBody>
                  <a:tcPr marL="9525" marR="9525" marT="9525" marB="0" anchor="b">
                    <a:lnL>
                      <a:noFill/>
                    </a:lnL>
                    <a:lnR>
                      <a:noFill/>
                    </a:lnR>
                    <a:lnT>
                      <a:noFill/>
                    </a:lnT>
                    <a:lnB>
                      <a:noFill/>
                    </a:lnB>
                  </a:tcPr>
                </a:tc>
                <a:tc>
                  <a:txBody>
                    <a:bodyPr/>
                    <a:lstStyle/>
                    <a:p>
                      <a:pPr algn="ctr" fontAlgn="b"/>
                      <a:endParaRPr lang="pt-BR" sz="2000" b="0" i="0" u="none" strike="noStrike">
                        <a:solidFill>
                          <a:srgbClr val="FF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527487007"/>
                  </a:ext>
                </a:extLst>
              </a:tr>
              <a:tr h="237656">
                <a:tc>
                  <a:txBody>
                    <a:bodyPr/>
                    <a:lstStyle/>
                    <a:p>
                      <a:pPr algn="l" fontAlgn="b"/>
                      <a:r>
                        <a:rPr lang="pt-BR" sz="2000" b="0" i="0" u="none" strike="noStrike" dirty="0">
                          <a:solidFill>
                            <a:srgbClr val="000000"/>
                          </a:solidFill>
                          <a:effectLst/>
                          <a:latin typeface="Calibri" panose="020F0502020204030204" pitchFamily="34" charset="0"/>
                        </a:rPr>
                        <a:t>day 96 (Oct 4th)</a:t>
                      </a:r>
                    </a:p>
                  </a:txBody>
                  <a:tcPr marL="9525" marR="9525" marT="9525" marB="0" anchor="b">
                    <a:lnL>
                      <a:noFill/>
                    </a:lnL>
                    <a:lnR>
                      <a:noFill/>
                    </a:lnR>
                    <a:lnT>
                      <a:noFill/>
                    </a:lnT>
                    <a:lnB>
                      <a:noFill/>
                    </a:lnB>
                  </a:tcPr>
                </a:tc>
                <a:tc>
                  <a:txBody>
                    <a:bodyPr/>
                    <a:lstStyle/>
                    <a:p>
                      <a:pPr algn="ctr" fontAlgn="b"/>
                      <a:r>
                        <a:rPr lang="pt-BR" sz="2000" b="1" i="0" u="none" strike="noStrike" dirty="0">
                          <a:solidFill>
                            <a:srgbClr val="E46C0A"/>
                          </a:solidFill>
                          <a:effectLst/>
                          <a:latin typeface="Calibri" panose="020F0502020204030204" pitchFamily="34" charset="0"/>
                        </a:rPr>
                        <a:t>67</a:t>
                      </a:r>
                    </a:p>
                  </a:txBody>
                  <a:tcPr marL="9525" marR="9525" marT="9525" marB="0" anchor="b">
                    <a:lnL>
                      <a:noFill/>
                    </a:lnL>
                    <a:lnR>
                      <a:noFill/>
                    </a:lnR>
                    <a:lnT>
                      <a:noFill/>
                    </a:lnT>
                    <a:lnB>
                      <a:noFill/>
                    </a:lnB>
                  </a:tcPr>
                </a:tc>
                <a:tc>
                  <a:txBody>
                    <a:bodyPr/>
                    <a:lstStyle/>
                    <a:p>
                      <a:pPr algn="ctr" fontAlgn="b"/>
                      <a:r>
                        <a:rPr lang="pt-BR" sz="2000" b="1" i="0" u="none" strike="noStrike" dirty="0">
                          <a:solidFill>
                            <a:srgbClr val="0000CC"/>
                          </a:solidFill>
                          <a:effectLst/>
                          <a:latin typeface="Calibri" panose="020F0502020204030204" pitchFamily="34" charset="0"/>
                        </a:rPr>
                        <a:t>46</a:t>
                      </a:r>
                    </a:p>
                  </a:txBody>
                  <a:tcPr marL="9525" marR="9525" marT="9525" marB="0" anchor="b">
                    <a:lnL>
                      <a:noFill/>
                    </a:lnL>
                    <a:lnR>
                      <a:noFill/>
                    </a:lnR>
                    <a:lnT>
                      <a:noFill/>
                    </a:lnT>
                    <a:lnB>
                      <a:noFill/>
                    </a:lnB>
                  </a:tcPr>
                </a:tc>
                <a:tc>
                  <a:txBody>
                    <a:bodyPr/>
                    <a:lstStyle/>
                    <a:p>
                      <a:pPr algn="ctr" fontAlgn="b"/>
                      <a:r>
                        <a:rPr lang="pt-BR" sz="2000" b="0" i="0" u="none" strike="noStrike" dirty="0">
                          <a:solidFill>
                            <a:srgbClr val="000000"/>
                          </a:solidFill>
                          <a:effectLst/>
                          <a:latin typeface="Calibri" panose="020F0502020204030204" pitchFamily="34" charset="0"/>
                        </a:rPr>
                        <a:t>3.7</a:t>
                      </a:r>
                    </a:p>
                  </a:txBody>
                  <a:tcPr marL="9525" marR="9525" marT="9525" marB="0" anchor="b">
                    <a:lnL>
                      <a:noFill/>
                    </a:lnL>
                    <a:lnR>
                      <a:noFill/>
                    </a:lnR>
                    <a:lnT>
                      <a:noFill/>
                    </a:lnT>
                    <a:lnB>
                      <a:noFill/>
                    </a:lnB>
                  </a:tcPr>
                </a:tc>
                <a:tc>
                  <a:txBody>
                    <a:bodyPr/>
                    <a:lstStyle/>
                    <a:p>
                      <a:pPr algn="ctr" fontAlgn="b"/>
                      <a:r>
                        <a:rPr lang="pt-BR" sz="2000" b="0" i="0" u="none" strike="noStrike">
                          <a:solidFill>
                            <a:srgbClr val="FF0000"/>
                          </a:solidFill>
                          <a:effectLst/>
                          <a:latin typeface="Calibri" panose="020F0502020204030204" pitchFamily="34" charset="0"/>
                        </a:rPr>
                        <a:t>0.0007</a:t>
                      </a:r>
                    </a:p>
                  </a:txBody>
                  <a:tcPr marL="9525" marR="9525" marT="9525" marB="0" anchor="b">
                    <a:lnL>
                      <a:noFill/>
                    </a:lnL>
                    <a:lnR>
                      <a:noFill/>
                    </a:lnR>
                    <a:lnT>
                      <a:noFill/>
                    </a:lnT>
                    <a:lnB>
                      <a:noFill/>
                    </a:lnB>
                  </a:tcPr>
                </a:tc>
                <a:tc>
                  <a:txBody>
                    <a:bodyPr/>
                    <a:lstStyle/>
                    <a:p>
                      <a:pPr algn="ctr" fontAlgn="b"/>
                      <a:endParaRPr lang="pt-BR" sz="2000" b="0" i="0" u="none" strike="noStrike">
                        <a:solidFill>
                          <a:srgbClr val="FF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410700493"/>
                  </a:ext>
                </a:extLst>
              </a:tr>
              <a:tr h="237656">
                <a:tc>
                  <a:txBody>
                    <a:bodyPr/>
                    <a:lstStyle/>
                    <a:p>
                      <a:pPr algn="l" fontAlgn="b"/>
                      <a:r>
                        <a:rPr lang="pt-BR" sz="2000" b="0" i="0" u="none" strike="noStrike" dirty="0">
                          <a:solidFill>
                            <a:srgbClr val="000000"/>
                          </a:solidFill>
                          <a:effectLst/>
                          <a:latin typeface="Calibri" panose="020F0502020204030204" pitchFamily="34" charset="0"/>
                        </a:rPr>
                        <a:t>day 126 (Nov 3rd)</a:t>
                      </a:r>
                    </a:p>
                  </a:txBody>
                  <a:tcPr marL="9525" marR="9525" marT="9525" marB="0" anchor="b">
                    <a:lnL>
                      <a:noFill/>
                    </a:lnL>
                    <a:lnR>
                      <a:noFill/>
                    </a:lnR>
                    <a:lnT>
                      <a:noFill/>
                    </a:lnT>
                    <a:lnB>
                      <a:noFill/>
                    </a:lnB>
                  </a:tcPr>
                </a:tc>
                <a:tc>
                  <a:txBody>
                    <a:bodyPr/>
                    <a:lstStyle/>
                    <a:p>
                      <a:pPr algn="ctr" fontAlgn="b"/>
                      <a:r>
                        <a:rPr lang="pt-BR" sz="2000" b="1" i="0" u="none" strike="noStrike" dirty="0">
                          <a:solidFill>
                            <a:srgbClr val="E46C0A"/>
                          </a:solidFill>
                          <a:effectLst/>
                          <a:latin typeface="Calibri" panose="020F0502020204030204" pitchFamily="34" charset="0"/>
                        </a:rPr>
                        <a:t>49</a:t>
                      </a:r>
                    </a:p>
                  </a:txBody>
                  <a:tcPr marL="9525" marR="9525" marT="9525" marB="0" anchor="b">
                    <a:lnL>
                      <a:noFill/>
                    </a:lnL>
                    <a:lnR>
                      <a:noFill/>
                    </a:lnR>
                    <a:lnT>
                      <a:noFill/>
                    </a:lnT>
                    <a:lnB>
                      <a:noFill/>
                    </a:lnB>
                  </a:tcPr>
                </a:tc>
                <a:tc>
                  <a:txBody>
                    <a:bodyPr/>
                    <a:lstStyle/>
                    <a:p>
                      <a:pPr algn="ctr" fontAlgn="b"/>
                      <a:r>
                        <a:rPr lang="pt-BR" sz="2000" b="1" i="0" u="none" strike="noStrike" dirty="0">
                          <a:solidFill>
                            <a:srgbClr val="0000CC"/>
                          </a:solidFill>
                          <a:effectLst/>
                          <a:latin typeface="Calibri" panose="020F0502020204030204" pitchFamily="34" charset="0"/>
                        </a:rPr>
                        <a:t>43</a:t>
                      </a:r>
                    </a:p>
                  </a:txBody>
                  <a:tcPr marL="9525" marR="9525" marT="9525" marB="0" anchor="b">
                    <a:lnL>
                      <a:noFill/>
                    </a:lnL>
                    <a:lnR>
                      <a:noFill/>
                    </a:lnR>
                    <a:lnT>
                      <a:noFill/>
                    </a:lnT>
                    <a:lnB>
                      <a:noFill/>
                    </a:lnB>
                  </a:tcPr>
                </a:tc>
                <a:tc>
                  <a:txBody>
                    <a:bodyPr/>
                    <a:lstStyle/>
                    <a:p>
                      <a:pPr algn="ctr" fontAlgn="b"/>
                      <a:r>
                        <a:rPr lang="pt-BR" sz="2000" b="0" i="0" u="none" strike="noStrike" dirty="0">
                          <a:solidFill>
                            <a:srgbClr val="000000"/>
                          </a:solidFill>
                          <a:effectLst/>
                          <a:latin typeface="Calibri" panose="020F0502020204030204" pitchFamily="34" charset="0"/>
                        </a:rPr>
                        <a:t>3.7</a:t>
                      </a:r>
                    </a:p>
                  </a:txBody>
                  <a:tcPr marL="9525" marR="9525" marT="9525" marB="0" anchor="b">
                    <a:lnL>
                      <a:noFill/>
                    </a:lnL>
                    <a:lnR>
                      <a:noFill/>
                    </a:lnR>
                    <a:lnT>
                      <a:noFill/>
                    </a:lnT>
                    <a:lnB>
                      <a:noFill/>
                    </a:lnB>
                  </a:tcPr>
                </a:tc>
                <a:tc>
                  <a:txBody>
                    <a:bodyPr/>
                    <a:lstStyle/>
                    <a:p>
                      <a:pPr algn="ctr" fontAlgn="b"/>
                      <a:r>
                        <a:rPr lang="pt-BR" sz="2000" b="0" i="0" u="none" strike="noStrike">
                          <a:solidFill>
                            <a:srgbClr val="000000"/>
                          </a:solidFill>
                          <a:effectLst/>
                          <a:latin typeface="Calibri" panose="020F0502020204030204" pitchFamily="34" charset="0"/>
                        </a:rPr>
                        <a:t>0.30</a:t>
                      </a:r>
                    </a:p>
                  </a:txBody>
                  <a:tcPr marL="9525" marR="9525" marT="9525" marB="0" anchor="b">
                    <a:lnL>
                      <a:noFill/>
                    </a:lnL>
                    <a:lnR>
                      <a:noFill/>
                    </a:lnR>
                    <a:lnT>
                      <a:noFill/>
                    </a:lnT>
                    <a:lnB>
                      <a:noFill/>
                    </a:lnB>
                  </a:tcPr>
                </a:tc>
                <a:tc>
                  <a:txBody>
                    <a:bodyPr/>
                    <a:lstStyle/>
                    <a:p>
                      <a:pPr algn="ctr" fontAlgn="b"/>
                      <a:endParaRPr lang="pt-BR" sz="2000" b="0" i="0" u="none" strike="noStrike" dirty="0">
                        <a:solidFill>
                          <a:srgbClr val="FF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66661065"/>
                  </a:ext>
                </a:extLst>
              </a:tr>
            </a:tbl>
          </a:graphicData>
        </a:graphic>
      </p:graphicFrame>
      <p:sp>
        <p:nvSpPr>
          <p:cNvPr id="5" name="TextBox 4">
            <a:extLst>
              <a:ext uri="{FF2B5EF4-FFF2-40B4-BE49-F238E27FC236}">
                <a16:creationId xmlns:a16="http://schemas.microsoft.com/office/drawing/2014/main" id="{554D59B7-D479-40C2-0D99-423157746E0E}"/>
              </a:ext>
            </a:extLst>
          </p:cNvPr>
          <p:cNvSpPr txBox="1"/>
          <p:nvPr/>
        </p:nvSpPr>
        <p:spPr>
          <a:xfrm>
            <a:off x="3957403" y="749602"/>
            <a:ext cx="5186597" cy="584775"/>
          </a:xfrm>
          <a:prstGeom prst="rect">
            <a:avLst/>
          </a:prstGeom>
          <a:noFill/>
        </p:spPr>
        <p:txBody>
          <a:bodyPr wrap="square" rtlCol="0">
            <a:spAutoFit/>
          </a:bodyPr>
          <a:lstStyle/>
          <a:p>
            <a:pPr algn="r" defTabSz="342892">
              <a:defRPr/>
            </a:pPr>
            <a:r>
              <a:rPr lang="en-US" sz="1600" b="1" dirty="0">
                <a:solidFill>
                  <a:srgbClr val="0000CC"/>
                </a:solidFill>
                <a:latin typeface="Calibri"/>
              </a:rPr>
              <a:t>Shade = Access to shade from day 0 to 133</a:t>
            </a:r>
          </a:p>
          <a:p>
            <a:pPr algn="r" defTabSz="342892">
              <a:defRPr/>
            </a:pPr>
            <a:r>
              <a:rPr lang="en-US" sz="1600" b="1" dirty="0">
                <a:solidFill>
                  <a:srgbClr val="F79646">
                    <a:lumMod val="75000"/>
                  </a:srgbClr>
                </a:solidFill>
                <a:latin typeface="Calibri"/>
              </a:rPr>
              <a:t>No Shade = </a:t>
            </a:r>
            <a:r>
              <a:rPr lang="en-US" sz="1600" b="1" dirty="0">
                <a:solidFill>
                  <a:srgbClr val="E46C0A"/>
                </a:solidFill>
                <a:latin typeface="Calibri"/>
              </a:rPr>
              <a:t>No access to shade from day 0 to 133</a:t>
            </a:r>
          </a:p>
        </p:txBody>
      </p:sp>
    </p:spTree>
    <p:extLst>
      <p:ext uri="{BB962C8B-B14F-4D97-AF65-F5344CB8AC3E}">
        <p14:creationId xmlns:p14="http://schemas.microsoft.com/office/powerpoint/2010/main" val="3883696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101E250B-203E-9A4C-9523-88FE031DCD2D}"/>
              </a:ext>
            </a:extLst>
          </p:cNvPr>
          <p:cNvGraphicFramePr>
            <a:graphicFrameLocks/>
          </p:cNvGraphicFramePr>
          <p:nvPr/>
        </p:nvGraphicFramePr>
        <p:xfrm>
          <a:off x="0" y="1464884"/>
          <a:ext cx="9144000" cy="5330952"/>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EC8127F3-7496-4045-93D5-60D6F32A1942}"/>
              </a:ext>
            </a:extLst>
          </p:cNvPr>
          <p:cNvSpPr/>
          <p:nvPr/>
        </p:nvSpPr>
        <p:spPr>
          <a:xfrm>
            <a:off x="-900" y="-19859"/>
            <a:ext cx="9144000" cy="102665"/>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endParaRPr>
          </a:p>
        </p:txBody>
      </p:sp>
      <p:sp>
        <p:nvSpPr>
          <p:cNvPr id="9" name="Rectangle 8">
            <a:extLst>
              <a:ext uri="{FF2B5EF4-FFF2-40B4-BE49-F238E27FC236}">
                <a16:creationId xmlns:a16="http://schemas.microsoft.com/office/drawing/2014/main" id="{E5DCFB93-3B84-1449-98E1-EA3CA84468EC}"/>
              </a:ext>
            </a:extLst>
          </p:cNvPr>
          <p:cNvSpPr/>
          <p:nvPr/>
        </p:nvSpPr>
        <p:spPr>
          <a:xfrm>
            <a:off x="0" y="6741836"/>
            <a:ext cx="9144900" cy="108000"/>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cs typeface="Times New Roman" panose="02020603050405020304" pitchFamily="18" charset="0"/>
            </a:endParaRPr>
          </a:p>
        </p:txBody>
      </p:sp>
      <p:pic>
        <p:nvPicPr>
          <p:cNvPr id="2" name="Picture 1">
            <a:extLst>
              <a:ext uri="{FF2B5EF4-FFF2-40B4-BE49-F238E27FC236}">
                <a16:creationId xmlns:a16="http://schemas.microsoft.com/office/drawing/2014/main" id="{B70EB373-4D33-504C-4D98-74FF84F70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6071" y="136352"/>
            <a:ext cx="2225996" cy="414436"/>
          </a:xfrm>
          <a:prstGeom prst="rect">
            <a:avLst/>
          </a:prstGeom>
        </p:spPr>
      </p:pic>
      <p:sp>
        <p:nvSpPr>
          <p:cNvPr id="3" name="Title 1">
            <a:extLst>
              <a:ext uri="{FF2B5EF4-FFF2-40B4-BE49-F238E27FC236}">
                <a16:creationId xmlns:a16="http://schemas.microsoft.com/office/drawing/2014/main" id="{C6D0AC2E-03B7-FBED-F77E-EA9A6501EFD4}"/>
              </a:ext>
            </a:extLst>
          </p:cNvPr>
          <p:cNvSpPr txBox="1">
            <a:spLocks/>
          </p:cNvSpPr>
          <p:nvPr/>
        </p:nvSpPr>
        <p:spPr>
          <a:xfrm>
            <a:off x="-11194" y="265974"/>
            <a:ext cx="6720355" cy="926880"/>
          </a:xfrm>
          <a:prstGeom prst="rect">
            <a:avLst/>
          </a:prstGeom>
        </p:spPr>
        <p:txBody>
          <a:bodyPr>
            <a:normAutofit fontScale="92500"/>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defTabSz="342884">
              <a:defRPr/>
            </a:pPr>
            <a:r>
              <a:rPr lang="en-US" sz="2400" b="1" dirty="0">
                <a:solidFill>
                  <a:prstClr val="black"/>
                </a:solidFill>
                <a:latin typeface="Calibri"/>
              </a:rPr>
              <a:t>Intravaginal Temperature and Thermal Humidity Index </a:t>
            </a:r>
            <a:br>
              <a:rPr lang="en-US" sz="2400" dirty="0">
                <a:solidFill>
                  <a:prstClr val="black"/>
                </a:solidFill>
                <a:latin typeface="Calibri"/>
              </a:rPr>
            </a:br>
            <a:r>
              <a:rPr lang="en-US" sz="1900" i="1" dirty="0">
                <a:solidFill>
                  <a:srgbClr val="F79646">
                    <a:lumMod val="75000"/>
                  </a:srgbClr>
                </a:solidFill>
                <a:latin typeface="Calibri"/>
              </a:rPr>
              <a:t>day 126-132 (Nov 3</a:t>
            </a:r>
            <a:r>
              <a:rPr lang="en-US" sz="1900" i="1" baseline="30000" dirty="0">
                <a:solidFill>
                  <a:srgbClr val="F79646">
                    <a:lumMod val="75000"/>
                  </a:srgbClr>
                </a:solidFill>
                <a:latin typeface="Calibri"/>
              </a:rPr>
              <a:t>rd</a:t>
            </a:r>
            <a:r>
              <a:rPr lang="en-US" sz="1900" i="1" dirty="0">
                <a:solidFill>
                  <a:srgbClr val="F79646">
                    <a:lumMod val="75000"/>
                  </a:srgbClr>
                </a:solidFill>
                <a:latin typeface="Calibri"/>
              </a:rPr>
              <a:t> to 9</a:t>
            </a:r>
            <a:r>
              <a:rPr lang="en-US" sz="1900" i="1" baseline="30000" dirty="0">
                <a:solidFill>
                  <a:srgbClr val="F79646">
                    <a:lumMod val="75000"/>
                  </a:srgbClr>
                </a:solidFill>
                <a:latin typeface="Calibri"/>
              </a:rPr>
              <a:t>th</a:t>
            </a:r>
            <a:r>
              <a:rPr lang="en-US" sz="1900" i="1" dirty="0">
                <a:solidFill>
                  <a:srgbClr val="F79646">
                    <a:lumMod val="75000"/>
                  </a:srgbClr>
                </a:solidFill>
                <a:latin typeface="Calibri"/>
              </a:rPr>
              <a:t>)</a:t>
            </a:r>
            <a:endParaRPr lang="en-US" sz="2400" i="1" dirty="0">
              <a:solidFill>
                <a:srgbClr val="7030A0"/>
              </a:solidFill>
              <a:latin typeface="Calibri"/>
            </a:endParaRPr>
          </a:p>
        </p:txBody>
      </p:sp>
      <p:sp>
        <p:nvSpPr>
          <p:cNvPr id="6" name="TextBox 5">
            <a:extLst>
              <a:ext uri="{FF2B5EF4-FFF2-40B4-BE49-F238E27FC236}">
                <a16:creationId xmlns:a16="http://schemas.microsoft.com/office/drawing/2014/main" id="{E6E09734-F9FF-8080-1250-C55C381DC069}"/>
              </a:ext>
            </a:extLst>
          </p:cNvPr>
          <p:cNvSpPr txBox="1"/>
          <p:nvPr/>
        </p:nvSpPr>
        <p:spPr>
          <a:xfrm>
            <a:off x="7104925" y="1344797"/>
            <a:ext cx="1967142" cy="523220"/>
          </a:xfrm>
          <a:prstGeom prst="rect">
            <a:avLst/>
          </a:prstGeom>
          <a:noFill/>
        </p:spPr>
        <p:txBody>
          <a:bodyPr wrap="none" rtlCol="0">
            <a:spAutoFit/>
          </a:bodyPr>
          <a:lstStyle/>
          <a:p>
            <a:pPr defTabSz="342892">
              <a:defRPr/>
            </a:pPr>
            <a:r>
              <a:rPr lang="en-US" sz="1400" b="1" dirty="0">
                <a:solidFill>
                  <a:prstClr val="black"/>
                </a:solidFill>
                <a:latin typeface="Calibri"/>
              </a:rPr>
              <a:t>Shade × Hour of the day</a:t>
            </a:r>
          </a:p>
          <a:p>
            <a:pPr defTabSz="342892">
              <a:defRPr/>
            </a:pPr>
            <a:r>
              <a:rPr lang="en-US" sz="1400" i="1" dirty="0">
                <a:solidFill>
                  <a:prstClr val="black"/>
                </a:solidFill>
                <a:latin typeface="Calibri"/>
              </a:rPr>
              <a:t>P = 0.99</a:t>
            </a:r>
            <a:endParaRPr lang="en-US" sz="1400" dirty="0">
              <a:solidFill>
                <a:prstClr val="black"/>
              </a:solidFill>
              <a:latin typeface="Calibri"/>
            </a:endParaRPr>
          </a:p>
        </p:txBody>
      </p:sp>
      <p:sp>
        <p:nvSpPr>
          <p:cNvPr id="5" name="TextBox 4">
            <a:extLst>
              <a:ext uri="{FF2B5EF4-FFF2-40B4-BE49-F238E27FC236}">
                <a16:creationId xmlns:a16="http://schemas.microsoft.com/office/drawing/2014/main" id="{7B05E7F4-00A2-EB57-1D74-A8F2C9F29D16}"/>
              </a:ext>
            </a:extLst>
          </p:cNvPr>
          <p:cNvSpPr txBox="1"/>
          <p:nvPr/>
        </p:nvSpPr>
        <p:spPr>
          <a:xfrm>
            <a:off x="3957403" y="749602"/>
            <a:ext cx="5186597" cy="584775"/>
          </a:xfrm>
          <a:prstGeom prst="rect">
            <a:avLst/>
          </a:prstGeom>
          <a:noFill/>
        </p:spPr>
        <p:txBody>
          <a:bodyPr wrap="square" rtlCol="0">
            <a:spAutoFit/>
          </a:bodyPr>
          <a:lstStyle/>
          <a:p>
            <a:pPr algn="r" defTabSz="342892">
              <a:defRPr/>
            </a:pPr>
            <a:r>
              <a:rPr lang="en-US" sz="1600" b="1" dirty="0">
                <a:solidFill>
                  <a:srgbClr val="0000CC"/>
                </a:solidFill>
                <a:latin typeface="Calibri"/>
              </a:rPr>
              <a:t>Shade = Access to shade from day 0 to 133</a:t>
            </a:r>
          </a:p>
          <a:p>
            <a:pPr algn="r" defTabSz="342892">
              <a:defRPr/>
            </a:pPr>
            <a:r>
              <a:rPr lang="en-US" sz="1600" b="1" dirty="0">
                <a:solidFill>
                  <a:srgbClr val="F79646">
                    <a:lumMod val="75000"/>
                  </a:srgbClr>
                </a:solidFill>
                <a:latin typeface="Calibri"/>
              </a:rPr>
              <a:t>No Shade = </a:t>
            </a:r>
            <a:r>
              <a:rPr lang="en-US" sz="1600" b="1" dirty="0">
                <a:solidFill>
                  <a:srgbClr val="E46C0A"/>
                </a:solidFill>
                <a:latin typeface="Calibri"/>
              </a:rPr>
              <a:t>No access to shade from day 0 to 133</a:t>
            </a:r>
          </a:p>
        </p:txBody>
      </p:sp>
    </p:spTree>
    <p:extLst>
      <p:ext uri="{BB962C8B-B14F-4D97-AF65-F5344CB8AC3E}">
        <p14:creationId xmlns:p14="http://schemas.microsoft.com/office/powerpoint/2010/main" val="1911771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8127F3-7496-4045-93D5-60D6F32A1942}"/>
              </a:ext>
            </a:extLst>
          </p:cNvPr>
          <p:cNvSpPr/>
          <p:nvPr/>
        </p:nvSpPr>
        <p:spPr>
          <a:xfrm>
            <a:off x="-900" y="-19859"/>
            <a:ext cx="9144000" cy="102665"/>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endParaRPr>
          </a:p>
        </p:txBody>
      </p:sp>
      <p:sp>
        <p:nvSpPr>
          <p:cNvPr id="9" name="Rectangle 8">
            <a:extLst>
              <a:ext uri="{FF2B5EF4-FFF2-40B4-BE49-F238E27FC236}">
                <a16:creationId xmlns:a16="http://schemas.microsoft.com/office/drawing/2014/main" id="{E5DCFB93-3B84-1449-98E1-EA3CA84468EC}"/>
              </a:ext>
            </a:extLst>
          </p:cNvPr>
          <p:cNvSpPr/>
          <p:nvPr/>
        </p:nvSpPr>
        <p:spPr>
          <a:xfrm>
            <a:off x="0" y="6741836"/>
            <a:ext cx="9144900" cy="108000"/>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cs typeface="Times New Roman" panose="02020603050405020304" pitchFamily="18" charset="0"/>
            </a:endParaRPr>
          </a:p>
        </p:txBody>
      </p:sp>
      <p:pic>
        <p:nvPicPr>
          <p:cNvPr id="2" name="Picture 1">
            <a:extLst>
              <a:ext uri="{FF2B5EF4-FFF2-40B4-BE49-F238E27FC236}">
                <a16:creationId xmlns:a16="http://schemas.microsoft.com/office/drawing/2014/main" id="{B70EB373-4D33-504C-4D98-74FF84F70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071" y="136352"/>
            <a:ext cx="2225996" cy="414436"/>
          </a:xfrm>
          <a:prstGeom prst="rect">
            <a:avLst/>
          </a:prstGeom>
        </p:spPr>
      </p:pic>
      <p:sp>
        <p:nvSpPr>
          <p:cNvPr id="3" name="Title 1">
            <a:extLst>
              <a:ext uri="{FF2B5EF4-FFF2-40B4-BE49-F238E27FC236}">
                <a16:creationId xmlns:a16="http://schemas.microsoft.com/office/drawing/2014/main" id="{C6D0AC2E-03B7-FBED-F77E-EA9A6501EFD4}"/>
              </a:ext>
            </a:extLst>
          </p:cNvPr>
          <p:cNvSpPr txBox="1">
            <a:spLocks/>
          </p:cNvSpPr>
          <p:nvPr/>
        </p:nvSpPr>
        <p:spPr>
          <a:xfrm>
            <a:off x="-11194" y="265974"/>
            <a:ext cx="6720355" cy="926880"/>
          </a:xfrm>
          <a:prstGeom prst="rect">
            <a:avLst/>
          </a:prstGeom>
        </p:spPr>
        <p:txBody>
          <a:bodyPr>
            <a:normAutofit/>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defTabSz="342884">
              <a:defRPr/>
            </a:pPr>
            <a:r>
              <a:rPr lang="en-US" sz="2400" b="1" dirty="0">
                <a:solidFill>
                  <a:prstClr val="black"/>
                </a:solidFill>
                <a:latin typeface="Calibri"/>
              </a:rPr>
              <a:t>Cumulative Heat Load</a:t>
            </a:r>
            <a:br>
              <a:rPr lang="en-US" sz="2400" dirty="0">
                <a:solidFill>
                  <a:prstClr val="black"/>
                </a:solidFill>
                <a:latin typeface="Calibri"/>
              </a:rPr>
            </a:br>
            <a:r>
              <a:rPr lang="en-US" sz="1900" i="1" dirty="0">
                <a:solidFill>
                  <a:srgbClr val="F79646">
                    <a:lumMod val="75000"/>
                  </a:srgbClr>
                </a:solidFill>
                <a:latin typeface="Calibri"/>
              </a:rPr>
              <a:t>day 126-132 (Nov 3</a:t>
            </a:r>
            <a:r>
              <a:rPr lang="en-US" sz="1900" i="1" baseline="30000" dirty="0">
                <a:solidFill>
                  <a:srgbClr val="F79646">
                    <a:lumMod val="75000"/>
                  </a:srgbClr>
                </a:solidFill>
                <a:latin typeface="Calibri"/>
              </a:rPr>
              <a:t>rd</a:t>
            </a:r>
            <a:r>
              <a:rPr lang="en-US" sz="1900" i="1" dirty="0">
                <a:solidFill>
                  <a:srgbClr val="F79646">
                    <a:lumMod val="75000"/>
                  </a:srgbClr>
                </a:solidFill>
                <a:latin typeface="Calibri"/>
              </a:rPr>
              <a:t> to 9</a:t>
            </a:r>
            <a:r>
              <a:rPr lang="en-US" sz="1900" i="1" baseline="30000" dirty="0">
                <a:solidFill>
                  <a:srgbClr val="F79646">
                    <a:lumMod val="75000"/>
                  </a:srgbClr>
                </a:solidFill>
                <a:latin typeface="Calibri"/>
              </a:rPr>
              <a:t>th</a:t>
            </a:r>
            <a:r>
              <a:rPr lang="en-US" sz="1900" i="1" dirty="0">
                <a:solidFill>
                  <a:srgbClr val="F79646">
                    <a:lumMod val="75000"/>
                  </a:srgbClr>
                </a:solidFill>
                <a:latin typeface="Calibri"/>
              </a:rPr>
              <a:t>)</a:t>
            </a:r>
            <a:endParaRPr lang="en-US" sz="2400" i="1" dirty="0">
              <a:solidFill>
                <a:srgbClr val="7030A0"/>
              </a:solidFill>
              <a:latin typeface="Calibri"/>
            </a:endParaRPr>
          </a:p>
        </p:txBody>
      </p:sp>
      <p:graphicFrame>
        <p:nvGraphicFramePr>
          <p:cNvPr id="6" name="Chart 5">
            <a:extLst>
              <a:ext uri="{FF2B5EF4-FFF2-40B4-BE49-F238E27FC236}">
                <a16:creationId xmlns:a16="http://schemas.microsoft.com/office/drawing/2014/main" id="{57CFFCEC-3FBF-4296-A1F0-64DAE69DC801}"/>
              </a:ext>
            </a:extLst>
          </p:cNvPr>
          <p:cNvGraphicFramePr>
            <a:graphicFrameLocks/>
          </p:cNvGraphicFramePr>
          <p:nvPr/>
        </p:nvGraphicFramePr>
        <p:xfrm>
          <a:off x="191069" y="1676482"/>
          <a:ext cx="8567983" cy="49155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Table 4">
            <a:extLst>
              <a:ext uri="{FF2B5EF4-FFF2-40B4-BE49-F238E27FC236}">
                <a16:creationId xmlns:a16="http://schemas.microsoft.com/office/drawing/2014/main" id="{1AB59595-B0E5-62E7-2E3F-DF8798DC8999}"/>
              </a:ext>
            </a:extLst>
          </p:cNvPr>
          <p:cNvGraphicFramePr>
            <a:graphicFrameLocks noGrp="1"/>
          </p:cNvGraphicFramePr>
          <p:nvPr/>
        </p:nvGraphicFramePr>
        <p:xfrm>
          <a:off x="2374631" y="3991131"/>
          <a:ext cx="4141657" cy="2013382"/>
        </p:xfrm>
        <a:graphic>
          <a:graphicData uri="http://schemas.openxmlformats.org/drawingml/2006/table">
            <a:tbl>
              <a:tblPr/>
              <a:tblGrid>
                <a:gridCol w="1443366">
                  <a:extLst>
                    <a:ext uri="{9D8B030D-6E8A-4147-A177-3AD203B41FA5}">
                      <a16:colId xmlns:a16="http://schemas.microsoft.com/office/drawing/2014/main" val="4160258023"/>
                    </a:ext>
                  </a:extLst>
                </a:gridCol>
                <a:gridCol w="1026393">
                  <a:extLst>
                    <a:ext uri="{9D8B030D-6E8A-4147-A177-3AD203B41FA5}">
                      <a16:colId xmlns:a16="http://schemas.microsoft.com/office/drawing/2014/main" val="90758598"/>
                    </a:ext>
                  </a:extLst>
                </a:gridCol>
                <a:gridCol w="1671898">
                  <a:extLst>
                    <a:ext uri="{9D8B030D-6E8A-4147-A177-3AD203B41FA5}">
                      <a16:colId xmlns:a16="http://schemas.microsoft.com/office/drawing/2014/main" val="3489905482"/>
                    </a:ext>
                  </a:extLst>
                </a:gridCol>
              </a:tblGrid>
              <a:tr h="287626">
                <a:tc>
                  <a:txBody>
                    <a:bodyPr/>
                    <a:lstStyle/>
                    <a:p>
                      <a:pPr algn="l" fontAlgn="ctr"/>
                      <a:r>
                        <a:rPr lang="en-US" sz="1800" b="0" i="0" u="none" strike="noStrike">
                          <a:solidFill>
                            <a:srgbClr val="000000"/>
                          </a:solidFill>
                          <a:effectLst/>
                          <a:latin typeface="Calibri" panose="020F0502020204030204" pitchFamily="34" charset="0"/>
                        </a:rPr>
                        <a:t>THI value</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800" b="0" i="0" u="none" strike="noStrike">
                          <a:solidFill>
                            <a:srgbClr val="000000"/>
                          </a:solidFill>
                          <a:effectLst/>
                          <a:latin typeface="Calibri" panose="020F0502020204030204" pitchFamily="34" charset="0"/>
                        </a:rPr>
                        <a:t>THI Level</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800" b="0" i="0" u="none" strike="noStrike">
                          <a:solidFill>
                            <a:srgbClr val="000000"/>
                          </a:solidFill>
                          <a:effectLst/>
                          <a:latin typeface="Calibri" panose="020F0502020204030204" pitchFamily="34" charset="0"/>
                        </a:rPr>
                        <a:t>Heat Load Score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03081557"/>
                  </a:ext>
                </a:extLst>
              </a:tr>
              <a:tr h="287626">
                <a:tc>
                  <a:txBody>
                    <a:bodyPr/>
                    <a:lstStyle/>
                    <a:p>
                      <a:pPr algn="l" fontAlgn="ctr"/>
                      <a:r>
                        <a:rPr lang="en-US" sz="1800" b="0" i="0" u="none" strike="noStrike">
                          <a:solidFill>
                            <a:srgbClr val="000000"/>
                          </a:solidFill>
                          <a:effectLst/>
                          <a:latin typeface="Calibri" panose="020F0502020204030204" pitchFamily="34" charset="0"/>
                        </a:rPr>
                        <a:t>THI &lt; 68</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Cool</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919348010"/>
                  </a:ext>
                </a:extLst>
              </a:tr>
              <a:tr h="287626">
                <a:tc>
                  <a:txBody>
                    <a:bodyPr/>
                    <a:lstStyle/>
                    <a:p>
                      <a:pPr algn="l" fontAlgn="ctr"/>
                      <a:r>
                        <a:rPr lang="en-US" sz="1800" b="0" i="0" u="none" strike="noStrike">
                          <a:solidFill>
                            <a:srgbClr val="000000"/>
                          </a:solidFill>
                          <a:effectLst/>
                          <a:latin typeface="Calibri" panose="020F0502020204030204" pitchFamily="34" charset="0"/>
                        </a:rPr>
                        <a:t>68 &lt; THI ≤ 72</a:t>
                      </a:r>
                    </a:p>
                  </a:txBody>
                  <a:tcPr marL="9525" marR="9525" marT="9525" marB="0" anchor="ctr">
                    <a:lnL>
                      <a:noFill/>
                    </a:lnL>
                    <a:lnR>
                      <a:noFill/>
                    </a:lnR>
                    <a:lnT>
                      <a:noFill/>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Neutral</a:t>
                      </a:r>
                    </a:p>
                  </a:txBody>
                  <a:tcPr marL="9525" marR="9525" marT="9525" marB="0" anchor="ctr">
                    <a:lnL>
                      <a:noFill/>
                    </a:lnL>
                    <a:lnR>
                      <a:noFill/>
                    </a:lnR>
                    <a:lnT>
                      <a:noFill/>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055032197"/>
                  </a:ext>
                </a:extLst>
              </a:tr>
              <a:tr h="287626">
                <a:tc>
                  <a:txBody>
                    <a:bodyPr/>
                    <a:lstStyle/>
                    <a:p>
                      <a:pPr algn="l" fontAlgn="ctr"/>
                      <a:r>
                        <a:rPr lang="en-US" sz="1800" b="0" i="0" u="none" strike="noStrike">
                          <a:solidFill>
                            <a:srgbClr val="000000"/>
                          </a:solidFill>
                          <a:effectLst/>
                          <a:latin typeface="Calibri" panose="020F0502020204030204" pitchFamily="34" charset="0"/>
                        </a:rPr>
                        <a:t>72 &lt; THI ≤ 76</a:t>
                      </a:r>
                    </a:p>
                  </a:txBody>
                  <a:tcPr marL="9525" marR="9525" marT="9525" marB="0" anchor="ctr">
                    <a:lnL>
                      <a:noFill/>
                    </a:lnL>
                    <a:lnR>
                      <a:noFill/>
                    </a:lnR>
                    <a:lnT>
                      <a:noFill/>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Low</a:t>
                      </a:r>
                    </a:p>
                  </a:txBody>
                  <a:tcPr marL="9525" marR="9525" marT="9525" marB="0" anchor="ctr">
                    <a:lnL>
                      <a:noFill/>
                    </a:lnL>
                    <a:lnR>
                      <a:noFill/>
                    </a:lnR>
                    <a:lnT>
                      <a:noFill/>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837990246"/>
                  </a:ext>
                </a:extLst>
              </a:tr>
              <a:tr h="287626">
                <a:tc>
                  <a:txBody>
                    <a:bodyPr/>
                    <a:lstStyle/>
                    <a:p>
                      <a:pPr algn="l" fontAlgn="ctr"/>
                      <a:r>
                        <a:rPr lang="en-US" sz="1800" b="0" i="0" u="none" strike="noStrike">
                          <a:solidFill>
                            <a:srgbClr val="000000"/>
                          </a:solidFill>
                          <a:effectLst/>
                          <a:latin typeface="Calibri" panose="020F0502020204030204" pitchFamily="34" charset="0"/>
                        </a:rPr>
                        <a:t>76 &lt; THI ≤ 79</a:t>
                      </a:r>
                    </a:p>
                  </a:txBody>
                  <a:tcPr marL="9525" marR="9525" marT="9525" marB="0" anchor="ctr">
                    <a:lnL>
                      <a:noFill/>
                    </a:lnL>
                    <a:lnR>
                      <a:noFill/>
                    </a:lnR>
                    <a:lnT>
                      <a:noFill/>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Moderate</a:t>
                      </a:r>
                    </a:p>
                  </a:txBody>
                  <a:tcPr marL="9525" marR="9525" marT="9525" marB="0" anchor="ctr">
                    <a:lnL>
                      <a:noFill/>
                    </a:lnL>
                    <a:lnR>
                      <a:noFill/>
                    </a:lnR>
                    <a:lnT>
                      <a:noFill/>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2</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4057569063"/>
                  </a:ext>
                </a:extLst>
              </a:tr>
              <a:tr h="287626">
                <a:tc>
                  <a:txBody>
                    <a:bodyPr/>
                    <a:lstStyle/>
                    <a:p>
                      <a:pPr algn="l" fontAlgn="ctr"/>
                      <a:r>
                        <a:rPr lang="en-US" sz="1800" b="0" i="0" u="none" strike="noStrike">
                          <a:solidFill>
                            <a:srgbClr val="000000"/>
                          </a:solidFill>
                          <a:effectLst/>
                          <a:latin typeface="Calibri" panose="020F0502020204030204" pitchFamily="34" charset="0"/>
                        </a:rPr>
                        <a:t>79 &lt; THI ≤ 83</a:t>
                      </a:r>
                    </a:p>
                  </a:txBody>
                  <a:tcPr marL="9525" marR="9525" marT="9525" marB="0" anchor="ctr">
                    <a:lnL>
                      <a:noFill/>
                    </a:lnL>
                    <a:lnR>
                      <a:noFill/>
                    </a:lnR>
                    <a:lnT>
                      <a:noFill/>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High</a:t>
                      </a:r>
                    </a:p>
                  </a:txBody>
                  <a:tcPr marL="9525" marR="9525" marT="9525" marB="0" anchor="ctr">
                    <a:lnL>
                      <a:noFill/>
                    </a:lnL>
                    <a:lnR>
                      <a:noFill/>
                    </a:lnR>
                    <a:lnT>
                      <a:noFill/>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3</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94974529"/>
                  </a:ext>
                </a:extLst>
              </a:tr>
              <a:tr h="287626">
                <a:tc>
                  <a:txBody>
                    <a:bodyPr/>
                    <a:lstStyle/>
                    <a:p>
                      <a:pPr algn="l" fontAlgn="ctr"/>
                      <a:r>
                        <a:rPr lang="en-US" sz="1800" b="0" i="0" u="none" strike="noStrike">
                          <a:solidFill>
                            <a:srgbClr val="000000"/>
                          </a:solidFill>
                          <a:effectLst/>
                          <a:latin typeface="Calibri" panose="020F0502020204030204" pitchFamily="34" charset="0"/>
                        </a:rPr>
                        <a:t>THI &gt; 83</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libri" panose="020F0502020204030204" pitchFamily="34" charset="0"/>
                        </a:rPr>
                        <a:t>Critical</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Calibri" panose="020F0502020204030204" pitchFamily="34" charset="0"/>
                        </a:rPr>
                        <a:t>4</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48451763"/>
                  </a:ext>
                </a:extLst>
              </a:tr>
            </a:tbl>
          </a:graphicData>
        </a:graphic>
      </p:graphicFrame>
      <p:sp>
        <p:nvSpPr>
          <p:cNvPr id="7" name="TextBox 6">
            <a:extLst>
              <a:ext uri="{FF2B5EF4-FFF2-40B4-BE49-F238E27FC236}">
                <a16:creationId xmlns:a16="http://schemas.microsoft.com/office/drawing/2014/main" id="{43792E77-1C59-DA75-B150-83A73E4AB3D9}"/>
              </a:ext>
            </a:extLst>
          </p:cNvPr>
          <p:cNvSpPr txBox="1"/>
          <p:nvPr/>
        </p:nvSpPr>
        <p:spPr>
          <a:xfrm>
            <a:off x="5717128" y="6004513"/>
            <a:ext cx="1755865" cy="307777"/>
          </a:xfrm>
          <a:prstGeom prst="rect">
            <a:avLst/>
          </a:prstGeom>
          <a:noFill/>
        </p:spPr>
        <p:txBody>
          <a:bodyPr wrap="none" rtlCol="0">
            <a:spAutoFit/>
          </a:bodyPr>
          <a:lstStyle/>
          <a:p>
            <a:pPr defTabSz="342892">
              <a:defRPr/>
            </a:pPr>
            <a:r>
              <a:rPr lang="en-US" sz="1400" dirty="0" err="1">
                <a:solidFill>
                  <a:prstClr val="black"/>
                </a:solidFill>
                <a:latin typeface="Calibri"/>
              </a:rPr>
              <a:t>Mateescu</a:t>
            </a:r>
            <a:r>
              <a:rPr lang="en-US" sz="1400" dirty="0">
                <a:solidFill>
                  <a:prstClr val="black"/>
                </a:solidFill>
                <a:latin typeface="Calibri"/>
              </a:rPr>
              <a:t> et al., 2020</a:t>
            </a:r>
          </a:p>
        </p:txBody>
      </p:sp>
      <p:sp>
        <p:nvSpPr>
          <p:cNvPr id="8" name="TextBox 7">
            <a:extLst>
              <a:ext uri="{FF2B5EF4-FFF2-40B4-BE49-F238E27FC236}">
                <a16:creationId xmlns:a16="http://schemas.microsoft.com/office/drawing/2014/main" id="{138A86B8-37F4-87AD-AE3C-8DC7824A3928}"/>
              </a:ext>
            </a:extLst>
          </p:cNvPr>
          <p:cNvSpPr txBox="1"/>
          <p:nvPr/>
        </p:nvSpPr>
        <p:spPr>
          <a:xfrm>
            <a:off x="3957403" y="749602"/>
            <a:ext cx="5186597" cy="584775"/>
          </a:xfrm>
          <a:prstGeom prst="rect">
            <a:avLst/>
          </a:prstGeom>
          <a:noFill/>
        </p:spPr>
        <p:txBody>
          <a:bodyPr wrap="square" rtlCol="0">
            <a:spAutoFit/>
          </a:bodyPr>
          <a:lstStyle/>
          <a:p>
            <a:pPr algn="r" defTabSz="342892">
              <a:defRPr/>
            </a:pPr>
            <a:r>
              <a:rPr lang="en-US" sz="1600" b="1" dirty="0">
                <a:solidFill>
                  <a:srgbClr val="0000CC"/>
                </a:solidFill>
                <a:latin typeface="Calibri"/>
              </a:rPr>
              <a:t>Shade = Access to shade from day 0 to 133</a:t>
            </a:r>
          </a:p>
          <a:p>
            <a:pPr algn="r" defTabSz="342892">
              <a:defRPr/>
            </a:pPr>
            <a:r>
              <a:rPr lang="en-US" sz="1600" b="1" dirty="0">
                <a:solidFill>
                  <a:srgbClr val="F79646">
                    <a:lumMod val="75000"/>
                  </a:srgbClr>
                </a:solidFill>
                <a:latin typeface="Calibri"/>
              </a:rPr>
              <a:t>No Shade = </a:t>
            </a:r>
            <a:r>
              <a:rPr lang="en-US" sz="1600" b="1" dirty="0">
                <a:solidFill>
                  <a:srgbClr val="E46C0A"/>
                </a:solidFill>
                <a:latin typeface="Calibri"/>
              </a:rPr>
              <a:t>No access to shade from day 0 to 133</a:t>
            </a:r>
          </a:p>
        </p:txBody>
      </p:sp>
    </p:spTree>
    <p:extLst>
      <p:ext uri="{BB962C8B-B14F-4D97-AF65-F5344CB8AC3E}">
        <p14:creationId xmlns:p14="http://schemas.microsoft.com/office/powerpoint/2010/main" val="3539143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0ECED49E-294D-73BA-40A6-3B8B2F9B23C9}"/>
              </a:ext>
            </a:extLst>
          </p:cNvPr>
          <p:cNvGraphicFramePr>
            <a:graphicFrameLocks/>
          </p:cNvGraphicFramePr>
          <p:nvPr/>
        </p:nvGraphicFramePr>
        <p:xfrm>
          <a:off x="-11194" y="3306032"/>
          <a:ext cx="9070848" cy="35519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6C349B5D-A03D-08C8-5703-2686EE813191}"/>
              </a:ext>
            </a:extLst>
          </p:cNvPr>
          <p:cNvGraphicFramePr>
            <a:graphicFrameLocks/>
          </p:cNvGraphicFramePr>
          <p:nvPr/>
        </p:nvGraphicFramePr>
        <p:xfrm>
          <a:off x="27995" y="525967"/>
          <a:ext cx="9154294" cy="2934033"/>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a:extLst>
              <a:ext uri="{FF2B5EF4-FFF2-40B4-BE49-F238E27FC236}">
                <a16:creationId xmlns:a16="http://schemas.microsoft.com/office/drawing/2014/main" id="{EC8127F3-7496-4045-93D5-60D6F32A1942}"/>
              </a:ext>
            </a:extLst>
          </p:cNvPr>
          <p:cNvSpPr/>
          <p:nvPr/>
        </p:nvSpPr>
        <p:spPr>
          <a:xfrm>
            <a:off x="-900" y="-19859"/>
            <a:ext cx="9144000" cy="102665"/>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endParaRPr>
          </a:p>
        </p:txBody>
      </p:sp>
      <p:pic>
        <p:nvPicPr>
          <p:cNvPr id="2" name="Picture 1">
            <a:extLst>
              <a:ext uri="{FF2B5EF4-FFF2-40B4-BE49-F238E27FC236}">
                <a16:creationId xmlns:a16="http://schemas.microsoft.com/office/drawing/2014/main" id="{B70EB373-4D33-504C-4D98-74FF84F708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6071" y="136352"/>
            <a:ext cx="2225996" cy="414436"/>
          </a:xfrm>
          <a:prstGeom prst="rect">
            <a:avLst/>
          </a:prstGeom>
        </p:spPr>
      </p:pic>
      <p:sp>
        <p:nvSpPr>
          <p:cNvPr id="3" name="Title 1">
            <a:extLst>
              <a:ext uri="{FF2B5EF4-FFF2-40B4-BE49-F238E27FC236}">
                <a16:creationId xmlns:a16="http://schemas.microsoft.com/office/drawing/2014/main" id="{C6D0AC2E-03B7-FBED-F77E-EA9A6501EFD4}"/>
              </a:ext>
            </a:extLst>
          </p:cNvPr>
          <p:cNvSpPr txBox="1">
            <a:spLocks/>
          </p:cNvSpPr>
          <p:nvPr/>
        </p:nvSpPr>
        <p:spPr>
          <a:xfrm>
            <a:off x="-11194" y="265974"/>
            <a:ext cx="6720355" cy="926880"/>
          </a:xfrm>
          <a:prstGeom prst="rect">
            <a:avLst/>
          </a:prstGeom>
        </p:spPr>
        <p:txBody>
          <a:bodyPr>
            <a:normAutofit/>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defTabSz="342884">
              <a:defRPr/>
            </a:pPr>
            <a:r>
              <a:rPr lang="en-US" sz="2400" b="1" dirty="0">
                <a:solidFill>
                  <a:prstClr val="black"/>
                </a:solidFill>
                <a:latin typeface="Calibri"/>
              </a:rPr>
              <a:t>Maternal BW and BCS</a:t>
            </a:r>
            <a:endParaRPr lang="en-US" sz="2400" i="1" dirty="0">
              <a:solidFill>
                <a:srgbClr val="7030A0"/>
              </a:solidFill>
              <a:latin typeface="Calibri"/>
            </a:endParaRPr>
          </a:p>
        </p:txBody>
      </p:sp>
      <p:sp>
        <p:nvSpPr>
          <p:cNvPr id="8" name="TextBox 7">
            <a:extLst>
              <a:ext uri="{FF2B5EF4-FFF2-40B4-BE49-F238E27FC236}">
                <a16:creationId xmlns:a16="http://schemas.microsoft.com/office/drawing/2014/main" id="{448A4378-C2F3-1BBA-31CE-E0B5C429CE59}"/>
              </a:ext>
            </a:extLst>
          </p:cNvPr>
          <p:cNvSpPr txBox="1"/>
          <p:nvPr/>
        </p:nvSpPr>
        <p:spPr>
          <a:xfrm>
            <a:off x="1292956" y="4237521"/>
            <a:ext cx="849913" cy="338554"/>
          </a:xfrm>
          <a:prstGeom prst="rect">
            <a:avLst/>
          </a:prstGeom>
          <a:noFill/>
        </p:spPr>
        <p:txBody>
          <a:bodyPr wrap="none" rtlCol="0">
            <a:spAutoFit/>
          </a:bodyPr>
          <a:lstStyle/>
          <a:p>
            <a:pPr defTabSz="342892">
              <a:defRPr/>
            </a:pPr>
            <a:r>
              <a:rPr lang="en-US" sz="1600" dirty="0">
                <a:solidFill>
                  <a:prstClr val="black"/>
                </a:solidFill>
                <a:latin typeface="Calibri"/>
              </a:rPr>
              <a:t>P = 0.99</a:t>
            </a:r>
            <a:endParaRPr lang="en-US" dirty="0">
              <a:solidFill>
                <a:prstClr val="black"/>
              </a:solidFill>
              <a:latin typeface="Calibri"/>
            </a:endParaRPr>
          </a:p>
        </p:txBody>
      </p:sp>
      <p:sp>
        <p:nvSpPr>
          <p:cNvPr id="9" name="TextBox 8">
            <a:extLst>
              <a:ext uri="{FF2B5EF4-FFF2-40B4-BE49-F238E27FC236}">
                <a16:creationId xmlns:a16="http://schemas.microsoft.com/office/drawing/2014/main" id="{AB3E31A3-559D-3779-649A-43488C399BFA}"/>
              </a:ext>
            </a:extLst>
          </p:cNvPr>
          <p:cNvSpPr txBox="1"/>
          <p:nvPr/>
        </p:nvSpPr>
        <p:spPr>
          <a:xfrm>
            <a:off x="2512887" y="3771015"/>
            <a:ext cx="849913" cy="338554"/>
          </a:xfrm>
          <a:prstGeom prst="rect">
            <a:avLst/>
          </a:prstGeom>
          <a:noFill/>
        </p:spPr>
        <p:txBody>
          <a:bodyPr wrap="none" rtlCol="0">
            <a:spAutoFit/>
          </a:bodyPr>
          <a:lstStyle/>
          <a:p>
            <a:pPr defTabSz="342892">
              <a:defRPr/>
            </a:pPr>
            <a:r>
              <a:rPr lang="en-US" sz="1600" dirty="0">
                <a:solidFill>
                  <a:prstClr val="black"/>
                </a:solidFill>
                <a:latin typeface="Calibri"/>
              </a:rPr>
              <a:t>P = 0.38</a:t>
            </a:r>
            <a:endParaRPr lang="en-US" dirty="0">
              <a:solidFill>
                <a:prstClr val="black"/>
              </a:solidFill>
              <a:latin typeface="Calibri"/>
            </a:endParaRPr>
          </a:p>
        </p:txBody>
      </p:sp>
      <p:sp>
        <p:nvSpPr>
          <p:cNvPr id="11" name="TextBox 10">
            <a:extLst>
              <a:ext uri="{FF2B5EF4-FFF2-40B4-BE49-F238E27FC236}">
                <a16:creationId xmlns:a16="http://schemas.microsoft.com/office/drawing/2014/main" id="{A41B71C0-EA18-2372-5993-D3EF046EA591}"/>
              </a:ext>
            </a:extLst>
          </p:cNvPr>
          <p:cNvSpPr txBox="1"/>
          <p:nvPr/>
        </p:nvSpPr>
        <p:spPr>
          <a:xfrm>
            <a:off x="3889307" y="4237521"/>
            <a:ext cx="849913" cy="338554"/>
          </a:xfrm>
          <a:prstGeom prst="rect">
            <a:avLst/>
          </a:prstGeom>
          <a:noFill/>
        </p:spPr>
        <p:txBody>
          <a:bodyPr wrap="none" rtlCol="0">
            <a:spAutoFit/>
          </a:bodyPr>
          <a:lstStyle/>
          <a:p>
            <a:pPr defTabSz="342892">
              <a:defRPr/>
            </a:pPr>
            <a:r>
              <a:rPr lang="en-US" sz="1600" dirty="0">
                <a:solidFill>
                  <a:prstClr val="black"/>
                </a:solidFill>
                <a:latin typeface="Calibri"/>
              </a:rPr>
              <a:t>P = 0.67</a:t>
            </a:r>
            <a:endParaRPr lang="en-US" dirty="0">
              <a:solidFill>
                <a:prstClr val="black"/>
              </a:solidFill>
              <a:latin typeface="Calibri"/>
            </a:endParaRPr>
          </a:p>
        </p:txBody>
      </p:sp>
      <p:sp>
        <p:nvSpPr>
          <p:cNvPr id="17" name="TextBox 16">
            <a:extLst>
              <a:ext uri="{FF2B5EF4-FFF2-40B4-BE49-F238E27FC236}">
                <a16:creationId xmlns:a16="http://schemas.microsoft.com/office/drawing/2014/main" id="{F407B735-459E-348A-5E13-2860F97C7E02}"/>
              </a:ext>
            </a:extLst>
          </p:cNvPr>
          <p:cNvSpPr txBox="1"/>
          <p:nvPr/>
        </p:nvSpPr>
        <p:spPr>
          <a:xfrm>
            <a:off x="7959069" y="3366031"/>
            <a:ext cx="1093504" cy="523220"/>
          </a:xfrm>
          <a:prstGeom prst="rect">
            <a:avLst/>
          </a:prstGeom>
          <a:noFill/>
        </p:spPr>
        <p:txBody>
          <a:bodyPr wrap="none" rtlCol="0">
            <a:spAutoFit/>
          </a:bodyPr>
          <a:lstStyle/>
          <a:p>
            <a:pPr defTabSz="342892">
              <a:defRPr/>
            </a:pPr>
            <a:r>
              <a:rPr lang="en-US" sz="1400" b="1" dirty="0">
                <a:solidFill>
                  <a:prstClr val="black"/>
                </a:solidFill>
                <a:latin typeface="Calibri"/>
              </a:rPr>
              <a:t>Shade × Day</a:t>
            </a:r>
          </a:p>
          <a:p>
            <a:pPr defTabSz="342892">
              <a:defRPr/>
            </a:pPr>
            <a:r>
              <a:rPr lang="en-US" sz="1400" i="1" dirty="0">
                <a:solidFill>
                  <a:prstClr val="black"/>
                </a:solidFill>
                <a:latin typeface="Calibri"/>
              </a:rPr>
              <a:t>P = </a:t>
            </a:r>
            <a:r>
              <a:rPr lang="en-US" sz="1400" dirty="0">
                <a:solidFill>
                  <a:prstClr val="black"/>
                </a:solidFill>
                <a:latin typeface="Calibri"/>
              </a:rPr>
              <a:t>0.08</a:t>
            </a:r>
          </a:p>
        </p:txBody>
      </p:sp>
      <p:sp>
        <p:nvSpPr>
          <p:cNvPr id="21" name="TextBox 20">
            <a:extLst>
              <a:ext uri="{FF2B5EF4-FFF2-40B4-BE49-F238E27FC236}">
                <a16:creationId xmlns:a16="http://schemas.microsoft.com/office/drawing/2014/main" id="{FAB5A038-64CA-4722-FBEC-4DF241F3DE00}"/>
              </a:ext>
            </a:extLst>
          </p:cNvPr>
          <p:cNvSpPr txBox="1"/>
          <p:nvPr/>
        </p:nvSpPr>
        <p:spPr>
          <a:xfrm>
            <a:off x="8060168" y="640174"/>
            <a:ext cx="1093504" cy="523220"/>
          </a:xfrm>
          <a:prstGeom prst="rect">
            <a:avLst/>
          </a:prstGeom>
          <a:noFill/>
        </p:spPr>
        <p:txBody>
          <a:bodyPr wrap="none" rtlCol="0">
            <a:spAutoFit/>
          </a:bodyPr>
          <a:lstStyle/>
          <a:p>
            <a:pPr defTabSz="342892">
              <a:defRPr/>
            </a:pPr>
            <a:r>
              <a:rPr lang="en-US" sz="1400" b="1" dirty="0">
                <a:solidFill>
                  <a:prstClr val="black"/>
                </a:solidFill>
                <a:latin typeface="Calibri"/>
              </a:rPr>
              <a:t>Shade × Day</a:t>
            </a:r>
          </a:p>
          <a:p>
            <a:pPr defTabSz="342892">
              <a:defRPr/>
            </a:pPr>
            <a:r>
              <a:rPr lang="en-US" sz="1400" i="1" dirty="0">
                <a:solidFill>
                  <a:prstClr val="black"/>
                </a:solidFill>
                <a:latin typeface="Calibri"/>
              </a:rPr>
              <a:t>P &lt; </a:t>
            </a:r>
            <a:r>
              <a:rPr lang="en-US" sz="1400" dirty="0">
                <a:solidFill>
                  <a:prstClr val="black"/>
                </a:solidFill>
                <a:latin typeface="Calibri"/>
              </a:rPr>
              <a:t>0.0001</a:t>
            </a:r>
          </a:p>
        </p:txBody>
      </p:sp>
      <p:sp>
        <p:nvSpPr>
          <p:cNvPr id="22" name="TextBox 21">
            <a:extLst>
              <a:ext uri="{FF2B5EF4-FFF2-40B4-BE49-F238E27FC236}">
                <a16:creationId xmlns:a16="http://schemas.microsoft.com/office/drawing/2014/main" id="{68A3C624-DA42-9097-B1BD-7D0F66624900}"/>
              </a:ext>
            </a:extLst>
          </p:cNvPr>
          <p:cNvSpPr txBox="1"/>
          <p:nvPr/>
        </p:nvSpPr>
        <p:spPr>
          <a:xfrm>
            <a:off x="3772226" y="6240065"/>
            <a:ext cx="1084079" cy="307777"/>
          </a:xfrm>
          <a:prstGeom prst="rect">
            <a:avLst/>
          </a:prstGeom>
          <a:noFill/>
        </p:spPr>
        <p:txBody>
          <a:bodyPr wrap="none" rtlCol="0">
            <a:spAutoFit/>
          </a:bodyPr>
          <a:lstStyle/>
          <a:p>
            <a:pPr defTabSz="342892">
              <a:defRPr/>
            </a:pPr>
            <a:r>
              <a:rPr lang="en-US" sz="1400" dirty="0">
                <a:solidFill>
                  <a:prstClr val="black"/>
                </a:solidFill>
                <a:latin typeface="Calibri"/>
              </a:rPr>
              <a:t>Near calving</a:t>
            </a:r>
          </a:p>
        </p:txBody>
      </p:sp>
      <p:sp>
        <p:nvSpPr>
          <p:cNvPr id="23" name="TextBox 22">
            <a:extLst>
              <a:ext uri="{FF2B5EF4-FFF2-40B4-BE49-F238E27FC236}">
                <a16:creationId xmlns:a16="http://schemas.microsoft.com/office/drawing/2014/main" id="{088000BD-E096-CB0E-3CAF-D924438908D4}"/>
              </a:ext>
            </a:extLst>
          </p:cNvPr>
          <p:cNvSpPr txBox="1"/>
          <p:nvPr/>
        </p:nvSpPr>
        <p:spPr>
          <a:xfrm>
            <a:off x="5086206" y="6240065"/>
            <a:ext cx="1099788" cy="307777"/>
          </a:xfrm>
          <a:prstGeom prst="rect">
            <a:avLst/>
          </a:prstGeom>
          <a:noFill/>
        </p:spPr>
        <p:txBody>
          <a:bodyPr wrap="none" rtlCol="0">
            <a:spAutoFit/>
          </a:bodyPr>
          <a:lstStyle/>
          <a:p>
            <a:pPr defTabSz="342892">
              <a:defRPr/>
            </a:pPr>
            <a:r>
              <a:rPr lang="en-US" sz="1400" dirty="0">
                <a:solidFill>
                  <a:prstClr val="black"/>
                </a:solidFill>
                <a:latin typeface="Calibri"/>
              </a:rPr>
              <a:t>After calving</a:t>
            </a:r>
          </a:p>
        </p:txBody>
      </p:sp>
      <p:sp>
        <p:nvSpPr>
          <p:cNvPr id="24" name="TextBox 23">
            <a:extLst>
              <a:ext uri="{FF2B5EF4-FFF2-40B4-BE49-F238E27FC236}">
                <a16:creationId xmlns:a16="http://schemas.microsoft.com/office/drawing/2014/main" id="{956C48EC-F269-2A8F-1090-3B2CC1CA60C2}"/>
              </a:ext>
            </a:extLst>
          </p:cNvPr>
          <p:cNvSpPr txBox="1"/>
          <p:nvPr/>
        </p:nvSpPr>
        <p:spPr>
          <a:xfrm>
            <a:off x="6208308" y="6240063"/>
            <a:ext cx="1465991" cy="523220"/>
          </a:xfrm>
          <a:prstGeom prst="rect">
            <a:avLst/>
          </a:prstGeom>
          <a:noFill/>
        </p:spPr>
        <p:txBody>
          <a:bodyPr wrap="square" rtlCol="0">
            <a:spAutoFit/>
          </a:bodyPr>
          <a:lstStyle/>
          <a:p>
            <a:pPr algn="ctr" defTabSz="342892">
              <a:defRPr/>
            </a:pPr>
            <a:r>
              <a:rPr lang="en-US" sz="1400" dirty="0">
                <a:solidFill>
                  <a:prstClr val="black"/>
                </a:solidFill>
                <a:latin typeface="Calibri"/>
              </a:rPr>
              <a:t>Start of </a:t>
            </a:r>
          </a:p>
          <a:p>
            <a:pPr algn="ctr" defTabSz="342892">
              <a:defRPr/>
            </a:pPr>
            <a:r>
              <a:rPr lang="en-US" sz="1400" dirty="0">
                <a:solidFill>
                  <a:prstClr val="black"/>
                </a:solidFill>
                <a:latin typeface="Calibri"/>
              </a:rPr>
              <a:t>breeding season</a:t>
            </a:r>
          </a:p>
        </p:txBody>
      </p:sp>
      <p:sp>
        <p:nvSpPr>
          <p:cNvPr id="26" name="TextBox 25">
            <a:extLst>
              <a:ext uri="{FF2B5EF4-FFF2-40B4-BE49-F238E27FC236}">
                <a16:creationId xmlns:a16="http://schemas.microsoft.com/office/drawing/2014/main" id="{0532662A-DD7E-E22C-7C99-764D3B928623}"/>
              </a:ext>
            </a:extLst>
          </p:cNvPr>
          <p:cNvSpPr txBox="1"/>
          <p:nvPr/>
        </p:nvSpPr>
        <p:spPr>
          <a:xfrm>
            <a:off x="7491985" y="6240063"/>
            <a:ext cx="1465991" cy="523220"/>
          </a:xfrm>
          <a:prstGeom prst="rect">
            <a:avLst/>
          </a:prstGeom>
          <a:noFill/>
        </p:spPr>
        <p:txBody>
          <a:bodyPr wrap="square" rtlCol="0">
            <a:spAutoFit/>
          </a:bodyPr>
          <a:lstStyle/>
          <a:p>
            <a:pPr algn="ctr" defTabSz="342892">
              <a:defRPr/>
            </a:pPr>
            <a:r>
              <a:rPr lang="en-US" sz="1400" dirty="0">
                <a:solidFill>
                  <a:prstClr val="black"/>
                </a:solidFill>
                <a:latin typeface="Calibri"/>
              </a:rPr>
              <a:t>End of </a:t>
            </a:r>
          </a:p>
          <a:p>
            <a:pPr algn="ctr" defTabSz="342892">
              <a:defRPr/>
            </a:pPr>
            <a:r>
              <a:rPr lang="en-US" sz="1400" dirty="0">
                <a:solidFill>
                  <a:prstClr val="black"/>
                </a:solidFill>
                <a:latin typeface="Calibri"/>
              </a:rPr>
              <a:t>breeding season</a:t>
            </a:r>
          </a:p>
        </p:txBody>
      </p:sp>
      <p:sp>
        <p:nvSpPr>
          <p:cNvPr id="27" name="TextBox 26">
            <a:extLst>
              <a:ext uri="{FF2B5EF4-FFF2-40B4-BE49-F238E27FC236}">
                <a16:creationId xmlns:a16="http://schemas.microsoft.com/office/drawing/2014/main" id="{7424B0D7-2463-511C-05AF-3E63C2B4B84D}"/>
              </a:ext>
            </a:extLst>
          </p:cNvPr>
          <p:cNvSpPr txBox="1"/>
          <p:nvPr/>
        </p:nvSpPr>
        <p:spPr>
          <a:xfrm>
            <a:off x="1294484" y="1005613"/>
            <a:ext cx="849913" cy="338554"/>
          </a:xfrm>
          <a:prstGeom prst="rect">
            <a:avLst/>
          </a:prstGeom>
          <a:noFill/>
        </p:spPr>
        <p:txBody>
          <a:bodyPr wrap="none" rtlCol="0">
            <a:spAutoFit/>
          </a:bodyPr>
          <a:lstStyle/>
          <a:p>
            <a:pPr defTabSz="342892">
              <a:defRPr/>
            </a:pPr>
            <a:r>
              <a:rPr lang="en-US" sz="1600" dirty="0">
                <a:solidFill>
                  <a:prstClr val="black"/>
                </a:solidFill>
                <a:latin typeface="Calibri"/>
              </a:rPr>
              <a:t>P = 0.98</a:t>
            </a:r>
            <a:endParaRPr lang="en-US" dirty="0">
              <a:solidFill>
                <a:prstClr val="black"/>
              </a:solidFill>
              <a:latin typeface="Calibri"/>
            </a:endParaRPr>
          </a:p>
        </p:txBody>
      </p:sp>
      <p:sp>
        <p:nvSpPr>
          <p:cNvPr id="28" name="TextBox 27">
            <a:extLst>
              <a:ext uri="{FF2B5EF4-FFF2-40B4-BE49-F238E27FC236}">
                <a16:creationId xmlns:a16="http://schemas.microsoft.com/office/drawing/2014/main" id="{660F92CF-FB15-C46E-57C6-139E52C53A01}"/>
              </a:ext>
            </a:extLst>
          </p:cNvPr>
          <p:cNvSpPr txBox="1"/>
          <p:nvPr/>
        </p:nvSpPr>
        <p:spPr>
          <a:xfrm>
            <a:off x="2572969" y="1307828"/>
            <a:ext cx="849913" cy="338554"/>
          </a:xfrm>
          <a:prstGeom prst="rect">
            <a:avLst/>
          </a:prstGeom>
          <a:noFill/>
        </p:spPr>
        <p:txBody>
          <a:bodyPr wrap="none" rtlCol="0">
            <a:spAutoFit/>
          </a:bodyPr>
          <a:lstStyle/>
          <a:p>
            <a:pPr defTabSz="342892">
              <a:defRPr/>
            </a:pPr>
            <a:r>
              <a:rPr lang="en-US" sz="1600" dirty="0">
                <a:solidFill>
                  <a:prstClr val="black"/>
                </a:solidFill>
                <a:latin typeface="Calibri"/>
              </a:rPr>
              <a:t>P = 0.93</a:t>
            </a:r>
            <a:endParaRPr lang="en-US" dirty="0">
              <a:solidFill>
                <a:prstClr val="black"/>
              </a:solidFill>
              <a:latin typeface="Calibri"/>
            </a:endParaRPr>
          </a:p>
        </p:txBody>
      </p:sp>
      <p:sp>
        <p:nvSpPr>
          <p:cNvPr id="29" name="TextBox 28">
            <a:extLst>
              <a:ext uri="{FF2B5EF4-FFF2-40B4-BE49-F238E27FC236}">
                <a16:creationId xmlns:a16="http://schemas.microsoft.com/office/drawing/2014/main" id="{B0580D5F-C1D0-ED5C-F865-F29FFF83D627}"/>
              </a:ext>
            </a:extLst>
          </p:cNvPr>
          <p:cNvSpPr txBox="1"/>
          <p:nvPr/>
        </p:nvSpPr>
        <p:spPr>
          <a:xfrm>
            <a:off x="3955236" y="936709"/>
            <a:ext cx="849913" cy="338554"/>
          </a:xfrm>
          <a:prstGeom prst="rect">
            <a:avLst/>
          </a:prstGeom>
          <a:noFill/>
        </p:spPr>
        <p:txBody>
          <a:bodyPr wrap="none" rtlCol="0">
            <a:spAutoFit/>
          </a:bodyPr>
          <a:lstStyle/>
          <a:p>
            <a:pPr defTabSz="342892">
              <a:defRPr/>
            </a:pPr>
            <a:r>
              <a:rPr lang="en-US" sz="1600" dirty="0">
                <a:solidFill>
                  <a:prstClr val="black"/>
                </a:solidFill>
                <a:latin typeface="Calibri"/>
              </a:rPr>
              <a:t>P = 0.01</a:t>
            </a:r>
            <a:endParaRPr lang="en-US" dirty="0">
              <a:solidFill>
                <a:prstClr val="black"/>
              </a:solidFill>
              <a:latin typeface="Calibri"/>
            </a:endParaRPr>
          </a:p>
        </p:txBody>
      </p:sp>
      <p:sp>
        <p:nvSpPr>
          <p:cNvPr id="6" name="TextBox 5">
            <a:extLst>
              <a:ext uri="{FF2B5EF4-FFF2-40B4-BE49-F238E27FC236}">
                <a16:creationId xmlns:a16="http://schemas.microsoft.com/office/drawing/2014/main" id="{0EA9AB17-1625-9E4A-C5AC-FAA1A800BC94}"/>
              </a:ext>
            </a:extLst>
          </p:cNvPr>
          <p:cNvSpPr txBox="1"/>
          <p:nvPr/>
        </p:nvSpPr>
        <p:spPr>
          <a:xfrm>
            <a:off x="5215111" y="1365461"/>
            <a:ext cx="1058303" cy="338554"/>
          </a:xfrm>
          <a:prstGeom prst="rect">
            <a:avLst/>
          </a:prstGeom>
          <a:noFill/>
        </p:spPr>
        <p:txBody>
          <a:bodyPr wrap="none" rtlCol="0">
            <a:spAutoFit/>
          </a:bodyPr>
          <a:lstStyle/>
          <a:p>
            <a:pPr defTabSz="342892">
              <a:defRPr/>
            </a:pPr>
            <a:r>
              <a:rPr lang="en-US" sz="1600" dirty="0">
                <a:solidFill>
                  <a:prstClr val="black"/>
                </a:solidFill>
                <a:latin typeface="Calibri"/>
              </a:rPr>
              <a:t>P &lt; 0.0001</a:t>
            </a:r>
            <a:endParaRPr lang="en-US" dirty="0">
              <a:solidFill>
                <a:prstClr val="black"/>
              </a:solidFill>
              <a:latin typeface="Calibri"/>
            </a:endParaRPr>
          </a:p>
        </p:txBody>
      </p:sp>
      <p:sp>
        <p:nvSpPr>
          <p:cNvPr id="7" name="TextBox 6">
            <a:extLst>
              <a:ext uri="{FF2B5EF4-FFF2-40B4-BE49-F238E27FC236}">
                <a16:creationId xmlns:a16="http://schemas.microsoft.com/office/drawing/2014/main" id="{09474273-C88E-F390-3187-558E353D1D83}"/>
              </a:ext>
            </a:extLst>
          </p:cNvPr>
          <p:cNvSpPr txBox="1"/>
          <p:nvPr/>
        </p:nvSpPr>
        <p:spPr>
          <a:xfrm>
            <a:off x="6464248" y="1706117"/>
            <a:ext cx="954107" cy="338554"/>
          </a:xfrm>
          <a:prstGeom prst="rect">
            <a:avLst/>
          </a:prstGeom>
          <a:noFill/>
        </p:spPr>
        <p:txBody>
          <a:bodyPr wrap="none" rtlCol="0">
            <a:spAutoFit/>
          </a:bodyPr>
          <a:lstStyle/>
          <a:p>
            <a:pPr defTabSz="342892">
              <a:defRPr/>
            </a:pPr>
            <a:r>
              <a:rPr lang="en-US" sz="1600" dirty="0">
                <a:solidFill>
                  <a:prstClr val="black"/>
                </a:solidFill>
                <a:latin typeface="Calibri"/>
              </a:rPr>
              <a:t>P = 0.001</a:t>
            </a:r>
            <a:endParaRPr lang="en-US" dirty="0">
              <a:solidFill>
                <a:prstClr val="black"/>
              </a:solidFill>
              <a:latin typeface="Calibri"/>
            </a:endParaRPr>
          </a:p>
        </p:txBody>
      </p:sp>
      <p:sp>
        <p:nvSpPr>
          <p:cNvPr id="15" name="TextBox 14">
            <a:extLst>
              <a:ext uri="{FF2B5EF4-FFF2-40B4-BE49-F238E27FC236}">
                <a16:creationId xmlns:a16="http://schemas.microsoft.com/office/drawing/2014/main" id="{B19ACD68-789C-D257-EA55-240548E44D87}"/>
              </a:ext>
            </a:extLst>
          </p:cNvPr>
          <p:cNvSpPr txBox="1"/>
          <p:nvPr/>
        </p:nvSpPr>
        <p:spPr>
          <a:xfrm>
            <a:off x="7800022" y="1346269"/>
            <a:ext cx="849913" cy="338554"/>
          </a:xfrm>
          <a:prstGeom prst="rect">
            <a:avLst/>
          </a:prstGeom>
          <a:noFill/>
        </p:spPr>
        <p:txBody>
          <a:bodyPr wrap="none" rtlCol="0">
            <a:spAutoFit/>
          </a:bodyPr>
          <a:lstStyle/>
          <a:p>
            <a:pPr defTabSz="342892">
              <a:defRPr/>
            </a:pPr>
            <a:r>
              <a:rPr lang="en-US" sz="1600" dirty="0">
                <a:solidFill>
                  <a:prstClr val="black"/>
                </a:solidFill>
                <a:latin typeface="Calibri"/>
              </a:rPr>
              <a:t>P = 0.62</a:t>
            </a:r>
            <a:endParaRPr lang="en-US" dirty="0">
              <a:solidFill>
                <a:prstClr val="black"/>
              </a:solidFill>
              <a:latin typeface="Calibri"/>
            </a:endParaRPr>
          </a:p>
        </p:txBody>
      </p:sp>
      <p:sp>
        <p:nvSpPr>
          <p:cNvPr id="5" name="TextBox 4">
            <a:extLst>
              <a:ext uri="{FF2B5EF4-FFF2-40B4-BE49-F238E27FC236}">
                <a16:creationId xmlns:a16="http://schemas.microsoft.com/office/drawing/2014/main" id="{27037647-C99B-BE76-CB6B-B2D5A42458E4}"/>
              </a:ext>
            </a:extLst>
          </p:cNvPr>
          <p:cNvSpPr txBox="1"/>
          <p:nvPr/>
        </p:nvSpPr>
        <p:spPr>
          <a:xfrm>
            <a:off x="5159044" y="4299494"/>
            <a:ext cx="954107" cy="338554"/>
          </a:xfrm>
          <a:prstGeom prst="rect">
            <a:avLst/>
          </a:prstGeom>
          <a:noFill/>
        </p:spPr>
        <p:txBody>
          <a:bodyPr wrap="none" rtlCol="0">
            <a:spAutoFit/>
          </a:bodyPr>
          <a:lstStyle/>
          <a:p>
            <a:pPr defTabSz="342892">
              <a:defRPr/>
            </a:pPr>
            <a:r>
              <a:rPr lang="en-US" sz="1600" dirty="0">
                <a:solidFill>
                  <a:prstClr val="black"/>
                </a:solidFill>
                <a:latin typeface="Calibri"/>
              </a:rPr>
              <a:t>P = 0.009</a:t>
            </a:r>
            <a:endParaRPr lang="en-US" dirty="0">
              <a:solidFill>
                <a:prstClr val="black"/>
              </a:solidFill>
              <a:latin typeface="Calibri"/>
            </a:endParaRPr>
          </a:p>
        </p:txBody>
      </p:sp>
      <p:sp>
        <p:nvSpPr>
          <p:cNvPr id="12" name="TextBox 11">
            <a:extLst>
              <a:ext uri="{FF2B5EF4-FFF2-40B4-BE49-F238E27FC236}">
                <a16:creationId xmlns:a16="http://schemas.microsoft.com/office/drawing/2014/main" id="{52F905F7-0BE3-A631-A8D1-7612B3F76125}"/>
              </a:ext>
            </a:extLst>
          </p:cNvPr>
          <p:cNvSpPr txBox="1"/>
          <p:nvPr/>
        </p:nvSpPr>
        <p:spPr>
          <a:xfrm>
            <a:off x="6464248" y="4999467"/>
            <a:ext cx="849913" cy="338554"/>
          </a:xfrm>
          <a:prstGeom prst="rect">
            <a:avLst/>
          </a:prstGeom>
          <a:noFill/>
        </p:spPr>
        <p:txBody>
          <a:bodyPr wrap="none" rtlCol="0">
            <a:spAutoFit/>
          </a:bodyPr>
          <a:lstStyle/>
          <a:p>
            <a:pPr defTabSz="342892">
              <a:defRPr/>
            </a:pPr>
            <a:r>
              <a:rPr lang="en-US" sz="1600" dirty="0">
                <a:solidFill>
                  <a:prstClr val="black"/>
                </a:solidFill>
                <a:latin typeface="Calibri"/>
              </a:rPr>
              <a:t>P = 0.43</a:t>
            </a:r>
            <a:endParaRPr lang="en-US" dirty="0">
              <a:solidFill>
                <a:prstClr val="black"/>
              </a:solidFill>
              <a:latin typeface="Calibri"/>
            </a:endParaRPr>
          </a:p>
        </p:txBody>
      </p:sp>
      <p:sp>
        <p:nvSpPr>
          <p:cNvPr id="13" name="TextBox 12">
            <a:extLst>
              <a:ext uri="{FF2B5EF4-FFF2-40B4-BE49-F238E27FC236}">
                <a16:creationId xmlns:a16="http://schemas.microsoft.com/office/drawing/2014/main" id="{46EBF371-8616-C90D-5372-A72BD48C5F84}"/>
              </a:ext>
            </a:extLst>
          </p:cNvPr>
          <p:cNvSpPr txBox="1"/>
          <p:nvPr/>
        </p:nvSpPr>
        <p:spPr>
          <a:xfrm>
            <a:off x="7800022" y="3963372"/>
            <a:ext cx="849913" cy="338554"/>
          </a:xfrm>
          <a:prstGeom prst="rect">
            <a:avLst/>
          </a:prstGeom>
          <a:noFill/>
        </p:spPr>
        <p:txBody>
          <a:bodyPr wrap="none" rtlCol="0">
            <a:spAutoFit/>
          </a:bodyPr>
          <a:lstStyle/>
          <a:p>
            <a:pPr defTabSz="342892">
              <a:defRPr/>
            </a:pPr>
            <a:r>
              <a:rPr lang="en-US" sz="1600" dirty="0">
                <a:solidFill>
                  <a:prstClr val="black"/>
                </a:solidFill>
                <a:latin typeface="Calibri"/>
              </a:rPr>
              <a:t>P = 0.61</a:t>
            </a:r>
            <a:endParaRPr lang="en-US" dirty="0">
              <a:solidFill>
                <a:prstClr val="black"/>
              </a:solidFill>
              <a:latin typeface="Calibri"/>
            </a:endParaRPr>
          </a:p>
        </p:txBody>
      </p:sp>
      <p:sp>
        <p:nvSpPr>
          <p:cNvPr id="4" name="TextBox 3">
            <a:extLst>
              <a:ext uri="{FF2B5EF4-FFF2-40B4-BE49-F238E27FC236}">
                <a16:creationId xmlns:a16="http://schemas.microsoft.com/office/drawing/2014/main" id="{739E5079-60AA-1518-443F-4A91E36558DF}"/>
              </a:ext>
            </a:extLst>
          </p:cNvPr>
          <p:cNvSpPr txBox="1"/>
          <p:nvPr/>
        </p:nvSpPr>
        <p:spPr>
          <a:xfrm>
            <a:off x="1125378" y="2926208"/>
            <a:ext cx="7921656" cy="400110"/>
          </a:xfrm>
          <a:prstGeom prst="rect">
            <a:avLst/>
          </a:prstGeom>
          <a:solidFill>
            <a:schemeClr val="bg1"/>
          </a:solidFill>
        </p:spPr>
        <p:txBody>
          <a:bodyPr wrap="square" rtlCol="0">
            <a:spAutoFit/>
          </a:bodyPr>
          <a:lstStyle/>
          <a:p>
            <a:r>
              <a:rPr lang="en-US" sz="2000" dirty="0"/>
              <a:t>       Jul                Aug                 Sep                Nov                Jan                  Apr</a:t>
            </a:r>
          </a:p>
        </p:txBody>
      </p:sp>
      <p:sp>
        <p:nvSpPr>
          <p:cNvPr id="18" name="TextBox 17">
            <a:extLst>
              <a:ext uri="{FF2B5EF4-FFF2-40B4-BE49-F238E27FC236}">
                <a16:creationId xmlns:a16="http://schemas.microsoft.com/office/drawing/2014/main" id="{50A25534-170C-F120-7FEE-CE7DA286382D}"/>
              </a:ext>
            </a:extLst>
          </p:cNvPr>
          <p:cNvSpPr txBox="1"/>
          <p:nvPr/>
        </p:nvSpPr>
        <p:spPr>
          <a:xfrm>
            <a:off x="1036320" y="5901928"/>
            <a:ext cx="7921656" cy="400110"/>
          </a:xfrm>
          <a:prstGeom prst="rect">
            <a:avLst/>
          </a:prstGeom>
          <a:solidFill>
            <a:schemeClr val="bg1"/>
          </a:solidFill>
        </p:spPr>
        <p:txBody>
          <a:bodyPr wrap="square" rtlCol="0">
            <a:spAutoFit/>
          </a:bodyPr>
          <a:lstStyle/>
          <a:p>
            <a:r>
              <a:rPr lang="en-US" sz="2000" dirty="0"/>
              <a:t>       Jul                Aug                 Sep                Nov                Jan                  Apr</a:t>
            </a:r>
          </a:p>
        </p:txBody>
      </p:sp>
    </p:spTree>
    <p:extLst>
      <p:ext uri="{BB962C8B-B14F-4D97-AF65-F5344CB8AC3E}">
        <p14:creationId xmlns:p14="http://schemas.microsoft.com/office/powerpoint/2010/main" val="1808095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88D03530-CCD5-429E-BEC0-D9BE9E639E5F}"/>
              </a:ext>
            </a:extLst>
          </p:cNvPr>
          <p:cNvGraphicFramePr>
            <a:graphicFrameLocks/>
          </p:cNvGraphicFramePr>
          <p:nvPr/>
        </p:nvGraphicFramePr>
        <p:xfrm>
          <a:off x="0" y="3773813"/>
          <a:ext cx="9144000" cy="3136392"/>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EC8127F3-7496-4045-93D5-60D6F32A1942}"/>
              </a:ext>
            </a:extLst>
          </p:cNvPr>
          <p:cNvSpPr/>
          <p:nvPr/>
        </p:nvSpPr>
        <p:spPr>
          <a:xfrm>
            <a:off x="-900" y="-19859"/>
            <a:ext cx="9144000" cy="102665"/>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endParaRPr>
          </a:p>
        </p:txBody>
      </p:sp>
      <p:pic>
        <p:nvPicPr>
          <p:cNvPr id="2" name="Picture 1">
            <a:extLst>
              <a:ext uri="{FF2B5EF4-FFF2-40B4-BE49-F238E27FC236}">
                <a16:creationId xmlns:a16="http://schemas.microsoft.com/office/drawing/2014/main" id="{B70EB373-4D33-504C-4D98-74FF84F70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6071" y="136352"/>
            <a:ext cx="2225996" cy="414436"/>
          </a:xfrm>
          <a:prstGeom prst="rect">
            <a:avLst/>
          </a:prstGeom>
        </p:spPr>
      </p:pic>
      <p:sp>
        <p:nvSpPr>
          <p:cNvPr id="3" name="Title 1">
            <a:extLst>
              <a:ext uri="{FF2B5EF4-FFF2-40B4-BE49-F238E27FC236}">
                <a16:creationId xmlns:a16="http://schemas.microsoft.com/office/drawing/2014/main" id="{C6D0AC2E-03B7-FBED-F77E-EA9A6501EFD4}"/>
              </a:ext>
            </a:extLst>
          </p:cNvPr>
          <p:cNvSpPr txBox="1">
            <a:spLocks/>
          </p:cNvSpPr>
          <p:nvPr/>
        </p:nvSpPr>
        <p:spPr>
          <a:xfrm>
            <a:off x="-11194" y="265974"/>
            <a:ext cx="6720355" cy="926880"/>
          </a:xfrm>
          <a:prstGeom prst="rect">
            <a:avLst/>
          </a:prstGeom>
        </p:spPr>
        <p:txBody>
          <a:bodyPr>
            <a:normAutofit/>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defTabSz="342884">
              <a:defRPr/>
            </a:pPr>
            <a:r>
              <a:rPr lang="en-US" sz="2400" b="1" dirty="0">
                <a:solidFill>
                  <a:prstClr val="black"/>
                </a:solidFill>
                <a:latin typeface="Calibri"/>
              </a:rPr>
              <a:t>Maternal Plasma Analyses</a:t>
            </a:r>
            <a:endParaRPr lang="en-US" sz="2400" i="1" dirty="0">
              <a:solidFill>
                <a:srgbClr val="7030A0"/>
              </a:solidFill>
              <a:latin typeface="Calibri"/>
            </a:endParaRPr>
          </a:p>
        </p:txBody>
      </p:sp>
      <p:sp>
        <p:nvSpPr>
          <p:cNvPr id="21" name="TextBox 20">
            <a:extLst>
              <a:ext uri="{FF2B5EF4-FFF2-40B4-BE49-F238E27FC236}">
                <a16:creationId xmlns:a16="http://schemas.microsoft.com/office/drawing/2014/main" id="{FAB5A038-64CA-4722-FBEC-4DF241F3DE00}"/>
              </a:ext>
            </a:extLst>
          </p:cNvPr>
          <p:cNvSpPr txBox="1"/>
          <p:nvPr/>
        </p:nvSpPr>
        <p:spPr>
          <a:xfrm>
            <a:off x="8083025" y="3894077"/>
            <a:ext cx="1093504" cy="523220"/>
          </a:xfrm>
          <a:prstGeom prst="rect">
            <a:avLst/>
          </a:prstGeom>
          <a:noFill/>
        </p:spPr>
        <p:txBody>
          <a:bodyPr wrap="none" rtlCol="0">
            <a:spAutoFit/>
          </a:bodyPr>
          <a:lstStyle/>
          <a:p>
            <a:pPr defTabSz="342892">
              <a:defRPr/>
            </a:pPr>
            <a:r>
              <a:rPr lang="en-US" sz="1400" b="1" dirty="0">
                <a:solidFill>
                  <a:prstClr val="black"/>
                </a:solidFill>
                <a:latin typeface="Calibri"/>
              </a:rPr>
              <a:t>Shade × Day</a:t>
            </a:r>
          </a:p>
          <a:p>
            <a:pPr defTabSz="342892">
              <a:defRPr/>
            </a:pPr>
            <a:r>
              <a:rPr lang="en-US" sz="1400" i="1" dirty="0">
                <a:solidFill>
                  <a:prstClr val="black"/>
                </a:solidFill>
                <a:latin typeface="Calibri"/>
              </a:rPr>
              <a:t>P = </a:t>
            </a:r>
            <a:r>
              <a:rPr lang="en-US" sz="1400" dirty="0">
                <a:solidFill>
                  <a:prstClr val="black"/>
                </a:solidFill>
                <a:latin typeface="Calibri"/>
              </a:rPr>
              <a:t>0.01</a:t>
            </a:r>
          </a:p>
        </p:txBody>
      </p:sp>
      <p:grpSp>
        <p:nvGrpSpPr>
          <p:cNvPr id="15" name="Group 14">
            <a:extLst>
              <a:ext uri="{FF2B5EF4-FFF2-40B4-BE49-F238E27FC236}">
                <a16:creationId xmlns:a16="http://schemas.microsoft.com/office/drawing/2014/main" id="{7CDFC4B3-3FB0-2BD3-A9E6-974955526B34}"/>
              </a:ext>
            </a:extLst>
          </p:cNvPr>
          <p:cNvGrpSpPr/>
          <p:nvPr/>
        </p:nvGrpSpPr>
        <p:grpSpPr>
          <a:xfrm>
            <a:off x="900" y="998426"/>
            <a:ext cx="9143100" cy="3138007"/>
            <a:chOff x="900" y="1376022"/>
            <a:chExt cx="9143100" cy="3138007"/>
          </a:xfrm>
        </p:grpSpPr>
        <p:graphicFrame>
          <p:nvGraphicFramePr>
            <p:cNvPr id="4" name="Chart 3">
              <a:extLst>
                <a:ext uri="{FF2B5EF4-FFF2-40B4-BE49-F238E27FC236}">
                  <a16:creationId xmlns:a16="http://schemas.microsoft.com/office/drawing/2014/main" id="{DBB6C9F3-E4E9-4D14-9414-FC59EB2F814E}"/>
                </a:ext>
              </a:extLst>
            </p:cNvPr>
            <p:cNvGraphicFramePr>
              <a:graphicFrameLocks/>
            </p:cNvGraphicFramePr>
            <p:nvPr/>
          </p:nvGraphicFramePr>
          <p:xfrm>
            <a:off x="900" y="1376022"/>
            <a:ext cx="9143100" cy="3138007"/>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a:extLst>
                <a:ext uri="{FF2B5EF4-FFF2-40B4-BE49-F238E27FC236}">
                  <a16:creationId xmlns:a16="http://schemas.microsoft.com/office/drawing/2014/main" id="{448A4378-C2F3-1BBA-31CE-E0B5C429CE59}"/>
                </a:ext>
              </a:extLst>
            </p:cNvPr>
            <p:cNvSpPr txBox="1"/>
            <p:nvPr/>
          </p:nvSpPr>
          <p:spPr>
            <a:xfrm>
              <a:off x="1469810" y="1888945"/>
              <a:ext cx="849913" cy="338554"/>
            </a:xfrm>
            <a:prstGeom prst="rect">
              <a:avLst/>
            </a:prstGeom>
            <a:noFill/>
          </p:spPr>
          <p:txBody>
            <a:bodyPr wrap="none" rtlCol="0">
              <a:spAutoFit/>
            </a:bodyPr>
            <a:lstStyle/>
            <a:p>
              <a:pPr defTabSz="342892">
                <a:defRPr/>
              </a:pPr>
              <a:r>
                <a:rPr lang="en-US" sz="1600" dirty="0">
                  <a:solidFill>
                    <a:prstClr val="black"/>
                  </a:solidFill>
                  <a:latin typeface="Calibri"/>
                </a:rPr>
                <a:t>P = 0.26</a:t>
              </a:r>
              <a:endParaRPr lang="en-US" dirty="0">
                <a:solidFill>
                  <a:prstClr val="black"/>
                </a:solidFill>
                <a:latin typeface="Calibri"/>
              </a:endParaRPr>
            </a:p>
          </p:txBody>
        </p:sp>
        <p:sp>
          <p:nvSpPr>
            <p:cNvPr id="11" name="TextBox 10">
              <a:extLst>
                <a:ext uri="{FF2B5EF4-FFF2-40B4-BE49-F238E27FC236}">
                  <a16:creationId xmlns:a16="http://schemas.microsoft.com/office/drawing/2014/main" id="{A41B71C0-EA18-2372-5993-D3EF046EA591}"/>
                </a:ext>
              </a:extLst>
            </p:cNvPr>
            <p:cNvSpPr txBox="1"/>
            <p:nvPr/>
          </p:nvSpPr>
          <p:spPr>
            <a:xfrm>
              <a:off x="3516869" y="2209492"/>
              <a:ext cx="849913" cy="338554"/>
            </a:xfrm>
            <a:prstGeom prst="rect">
              <a:avLst/>
            </a:prstGeom>
            <a:noFill/>
          </p:spPr>
          <p:txBody>
            <a:bodyPr wrap="none" rtlCol="0">
              <a:spAutoFit/>
            </a:bodyPr>
            <a:lstStyle/>
            <a:p>
              <a:pPr defTabSz="342892">
                <a:defRPr/>
              </a:pPr>
              <a:r>
                <a:rPr lang="en-US" sz="1600" dirty="0">
                  <a:solidFill>
                    <a:prstClr val="black"/>
                  </a:solidFill>
                  <a:latin typeface="Calibri"/>
                </a:rPr>
                <a:t>P = 0.10</a:t>
              </a:r>
              <a:endParaRPr lang="en-US" dirty="0">
                <a:solidFill>
                  <a:prstClr val="black"/>
                </a:solidFill>
                <a:latin typeface="Calibri"/>
              </a:endParaRPr>
            </a:p>
          </p:txBody>
        </p:sp>
        <p:sp>
          <p:nvSpPr>
            <p:cNvPr id="12" name="TextBox 11">
              <a:extLst>
                <a:ext uri="{FF2B5EF4-FFF2-40B4-BE49-F238E27FC236}">
                  <a16:creationId xmlns:a16="http://schemas.microsoft.com/office/drawing/2014/main" id="{1FB83573-1819-B9AC-5677-62E6FC7E8581}"/>
                </a:ext>
              </a:extLst>
            </p:cNvPr>
            <p:cNvSpPr txBox="1"/>
            <p:nvPr/>
          </p:nvSpPr>
          <p:spPr>
            <a:xfrm>
              <a:off x="5523926" y="2353098"/>
              <a:ext cx="849913" cy="338554"/>
            </a:xfrm>
            <a:prstGeom prst="rect">
              <a:avLst/>
            </a:prstGeom>
            <a:noFill/>
          </p:spPr>
          <p:txBody>
            <a:bodyPr wrap="none" rtlCol="0">
              <a:spAutoFit/>
            </a:bodyPr>
            <a:lstStyle/>
            <a:p>
              <a:pPr defTabSz="342892">
                <a:defRPr/>
              </a:pPr>
              <a:r>
                <a:rPr lang="en-US" sz="1600" dirty="0">
                  <a:solidFill>
                    <a:prstClr val="black"/>
                  </a:solidFill>
                  <a:latin typeface="Calibri"/>
                </a:rPr>
                <a:t>P = 0.03</a:t>
              </a:r>
              <a:endParaRPr lang="en-US" dirty="0">
                <a:solidFill>
                  <a:prstClr val="black"/>
                </a:solidFill>
                <a:latin typeface="Calibri"/>
              </a:endParaRPr>
            </a:p>
          </p:txBody>
        </p:sp>
        <p:sp>
          <p:nvSpPr>
            <p:cNvPr id="13" name="TextBox 12">
              <a:extLst>
                <a:ext uri="{FF2B5EF4-FFF2-40B4-BE49-F238E27FC236}">
                  <a16:creationId xmlns:a16="http://schemas.microsoft.com/office/drawing/2014/main" id="{9CE3F983-580C-35B0-2FFD-44AF74BEFB07}"/>
                </a:ext>
              </a:extLst>
            </p:cNvPr>
            <p:cNvSpPr txBox="1"/>
            <p:nvPr/>
          </p:nvSpPr>
          <p:spPr>
            <a:xfrm>
              <a:off x="7532474" y="2896461"/>
              <a:ext cx="849913" cy="338554"/>
            </a:xfrm>
            <a:prstGeom prst="rect">
              <a:avLst/>
            </a:prstGeom>
            <a:noFill/>
          </p:spPr>
          <p:txBody>
            <a:bodyPr wrap="none" rtlCol="0">
              <a:spAutoFit/>
            </a:bodyPr>
            <a:lstStyle/>
            <a:p>
              <a:pPr defTabSz="342892">
                <a:defRPr/>
              </a:pPr>
              <a:r>
                <a:rPr lang="en-US" sz="1600" dirty="0">
                  <a:solidFill>
                    <a:prstClr val="black"/>
                  </a:solidFill>
                  <a:latin typeface="Calibri"/>
                </a:rPr>
                <a:t>P = 0.05</a:t>
              </a:r>
              <a:endParaRPr lang="en-US" dirty="0">
                <a:solidFill>
                  <a:prstClr val="black"/>
                </a:solidFill>
                <a:latin typeface="Calibri"/>
              </a:endParaRPr>
            </a:p>
          </p:txBody>
        </p:sp>
        <p:sp>
          <p:nvSpPr>
            <p:cNvPr id="17" name="TextBox 16">
              <a:extLst>
                <a:ext uri="{FF2B5EF4-FFF2-40B4-BE49-F238E27FC236}">
                  <a16:creationId xmlns:a16="http://schemas.microsoft.com/office/drawing/2014/main" id="{F407B735-459E-348A-5E13-2860F97C7E02}"/>
                </a:ext>
              </a:extLst>
            </p:cNvPr>
            <p:cNvSpPr txBox="1"/>
            <p:nvPr/>
          </p:nvSpPr>
          <p:spPr>
            <a:xfrm>
              <a:off x="7957431" y="1971347"/>
              <a:ext cx="1093504" cy="738664"/>
            </a:xfrm>
            <a:prstGeom prst="rect">
              <a:avLst/>
            </a:prstGeom>
            <a:noFill/>
          </p:spPr>
          <p:txBody>
            <a:bodyPr wrap="none" rtlCol="0">
              <a:spAutoFit/>
            </a:bodyPr>
            <a:lstStyle/>
            <a:p>
              <a:pPr defTabSz="342892">
                <a:defRPr/>
              </a:pPr>
              <a:r>
                <a:rPr lang="en-US" sz="1400" b="1" dirty="0">
                  <a:solidFill>
                    <a:prstClr val="black"/>
                  </a:solidFill>
                  <a:latin typeface="Calibri"/>
                </a:rPr>
                <a:t>Shade × Day</a:t>
              </a:r>
            </a:p>
            <a:p>
              <a:pPr defTabSz="342892">
                <a:defRPr/>
              </a:pPr>
              <a:r>
                <a:rPr lang="en-US" sz="1400" i="1" dirty="0">
                  <a:solidFill>
                    <a:prstClr val="black"/>
                  </a:solidFill>
                  <a:latin typeface="Calibri"/>
                </a:rPr>
                <a:t>P = </a:t>
              </a:r>
              <a:r>
                <a:rPr lang="en-US" sz="1400" dirty="0">
                  <a:solidFill>
                    <a:prstClr val="black"/>
                  </a:solidFill>
                  <a:latin typeface="Calibri"/>
                </a:rPr>
                <a:t>0.03</a:t>
              </a:r>
            </a:p>
            <a:p>
              <a:pPr defTabSz="342892">
                <a:defRPr/>
              </a:pPr>
              <a:endParaRPr lang="en-US" sz="1400" dirty="0">
                <a:solidFill>
                  <a:prstClr val="black"/>
                </a:solidFill>
                <a:latin typeface="Calibri"/>
              </a:endParaRPr>
            </a:p>
          </p:txBody>
        </p:sp>
      </p:grpSp>
      <p:sp>
        <p:nvSpPr>
          <p:cNvPr id="27" name="TextBox 26">
            <a:extLst>
              <a:ext uri="{FF2B5EF4-FFF2-40B4-BE49-F238E27FC236}">
                <a16:creationId xmlns:a16="http://schemas.microsoft.com/office/drawing/2014/main" id="{7424B0D7-2463-511C-05AF-3E63C2B4B84D}"/>
              </a:ext>
            </a:extLst>
          </p:cNvPr>
          <p:cNvSpPr txBox="1"/>
          <p:nvPr/>
        </p:nvSpPr>
        <p:spPr>
          <a:xfrm>
            <a:off x="1469810" y="4184144"/>
            <a:ext cx="849913" cy="338554"/>
          </a:xfrm>
          <a:prstGeom prst="rect">
            <a:avLst/>
          </a:prstGeom>
          <a:noFill/>
        </p:spPr>
        <p:txBody>
          <a:bodyPr wrap="none" rtlCol="0">
            <a:spAutoFit/>
          </a:bodyPr>
          <a:lstStyle/>
          <a:p>
            <a:pPr defTabSz="342892">
              <a:defRPr/>
            </a:pPr>
            <a:r>
              <a:rPr lang="en-US" sz="1600" dirty="0">
                <a:solidFill>
                  <a:prstClr val="black"/>
                </a:solidFill>
                <a:latin typeface="Calibri"/>
              </a:rPr>
              <a:t>P = 0.85</a:t>
            </a:r>
            <a:endParaRPr lang="en-US" dirty="0">
              <a:solidFill>
                <a:prstClr val="black"/>
              </a:solidFill>
              <a:latin typeface="Calibri"/>
            </a:endParaRPr>
          </a:p>
        </p:txBody>
      </p:sp>
      <p:sp>
        <p:nvSpPr>
          <p:cNvPr id="28" name="TextBox 27">
            <a:extLst>
              <a:ext uri="{FF2B5EF4-FFF2-40B4-BE49-F238E27FC236}">
                <a16:creationId xmlns:a16="http://schemas.microsoft.com/office/drawing/2014/main" id="{660F92CF-FB15-C46E-57C6-139E52C53A01}"/>
              </a:ext>
            </a:extLst>
          </p:cNvPr>
          <p:cNvSpPr txBox="1"/>
          <p:nvPr/>
        </p:nvSpPr>
        <p:spPr>
          <a:xfrm>
            <a:off x="3516869" y="4582132"/>
            <a:ext cx="849913" cy="338554"/>
          </a:xfrm>
          <a:prstGeom prst="rect">
            <a:avLst/>
          </a:prstGeom>
          <a:noFill/>
        </p:spPr>
        <p:txBody>
          <a:bodyPr wrap="none" rtlCol="0">
            <a:spAutoFit/>
          </a:bodyPr>
          <a:lstStyle/>
          <a:p>
            <a:pPr defTabSz="342892">
              <a:defRPr/>
            </a:pPr>
            <a:r>
              <a:rPr lang="en-US" sz="1600" dirty="0">
                <a:solidFill>
                  <a:prstClr val="black"/>
                </a:solidFill>
                <a:latin typeface="Calibri"/>
              </a:rPr>
              <a:t>P = 0.07</a:t>
            </a:r>
            <a:endParaRPr lang="en-US" dirty="0">
              <a:solidFill>
                <a:prstClr val="black"/>
              </a:solidFill>
              <a:latin typeface="Calibri"/>
            </a:endParaRPr>
          </a:p>
        </p:txBody>
      </p:sp>
      <p:sp>
        <p:nvSpPr>
          <p:cNvPr id="29" name="TextBox 28">
            <a:extLst>
              <a:ext uri="{FF2B5EF4-FFF2-40B4-BE49-F238E27FC236}">
                <a16:creationId xmlns:a16="http://schemas.microsoft.com/office/drawing/2014/main" id="{B0580D5F-C1D0-ED5C-F865-F29FFF83D627}"/>
              </a:ext>
            </a:extLst>
          </p:cNvPr>
          <p:cNvSpPr txBox="1"/>
          <p:nvPr/>
        </p:nvSpPr>
        <p:spPr>
          <a:xfrm>
            <a:off x="7532474" y="5186381"/>
            <a:ext cx="849913" cy="338554"/>
          </a:xfrm>
          <a:prstGeom prst="rect">
            <a:avLst/>
          </a:prstGeom>
          <a:noFill/>
        </p:spPr>
        <p:txBody>
          <a:bodyPr wrap="none" rtlCol="0">
            <a:spAutoFit/>
          </a:bodyPr>
          <a:lstStyle/>
          <a:p>
            <a:pPr defTabSz="342892">
              <a:defRPr/>
            </a:pPr>
            <a:r>
              <a:rPr lang="en-US" sz="1600" dirty="0">
                <a:solidFill>
                  <a:prstClr val="black"/>
                </a:solidFill>
                <a:latin typeface="Calibri"/>
              </a:rPr>
              <a:t>P = 0.79</a:t>
            </a:r>
            <a:endParaRPr lang="en-US" dirty="0">
              <a:solidFill>
                <a:prstClr val="black"/>
              </a:solidFill>
              <a:latin typeface="Calibri"/>
            </a:endParaRPr>
          </a:p>
        </p:txBody>
      </p:sp>
      <p:sp>
        <p:nvSpPr>
          <p:cNvPr id="30" name="TextBox 29">
            <a:extLst>
              <a:ext uri="{FF2B5EF4-FFF2-40B4-BE49-F238E27FC236}">
                <a16:creationId xmlns:a16="http://schemas.microsoft.com/office/drawing/2014/main" id="{BD23E781-A4FA-1807-EA39-4311C79004F0}"/>
              </a:ext>
            </a:extLst>
          </p:cNvPr>
          <p:cNvSpPr txBox="1"/>
          <p:nvPr/>
        </p:nvSpPr>
        <p:spPr>
          <a:xfrm>
            <a:off x="5523926" y="5017104"/>
            <a:ext cx="849913" cy="338554"/>
          </a:xfrm>
          <a:prstGeom prst="rect">
            <a:avLst/>
          </a:prstGeom>
          <a:noFill/>
        </p:spPr>
        <p:txBody>
          <a:bodyPr wrap="none" rtlCol="0">
            <a:spAutoFit/>
          </a:bodyPr>
          <a:lstStyle/>
          <a:p>
            <a:pPr defTabSz="342892">
              <a:defRPr/>
            </a:pPr>
            <a:r>
              <a:rPr lang="en-US" sz="1600" dirty="0">
                <a:solidFill>
                  <a:prstClr val="black"/>
                </a:solidFill>
                <a:latin typeface="Calibri"/>
              </a:rPr>
              <a:t>P = 0.02</a:t>
            </a:r>
            <a:endParaRPr lang="en-US" dirty="0">
              <a:solidFill>
                <a:prstClr val="black"/>
              </a:solidFill>
              <a:latin typeface="Calibri"/>
            </a:endParaRPr>
          </a:p>
        </p:txBody>
      </p:sp>
      <p:sp>
        <p:nvSpPr>
          <p:cNvPr id="5" name="TextBox 4">
            <a:extLst>
              <a:ext uri="{FF2B5EF4-FFF2-40B4-BE49-F238E27FC236}">
                <a16:creationId xmlns:a16="http://schemas.microsoft.com/office/drawing/2014/main" id="{B3242DFA-417F-79CA-29CD-008EA9C2F89B}"/>
              </a:ext>
            </a:extLst>
          </p:cNvPr>
          <p:cNvSpPr txBox="1"/>
          <p:nvPr/>
        </p:nvSpPr>
        <p:spPr>
          <a:xfrm>
            <a:off x="3957403" y="749602"/>
            <a:ext cx="5186597" cy="584775"/>
          </a:xfrm>
          <a:prstGeom prst="rect">
            <a:avLst/>
          </a:prstGeom>
          <a:noFill/>
        </p:spPr>
        <p:txBody>
          <a:bodyPr wrap="square" rtlCol="0">
            <a:spAutoFit/>
          </a:bodyPr>
          <a:lstStyle/>
          <a:p>
            <a:pPr algn="r" defTabSz="342892">
              <a:defRPr/>
            </a:pPr>
            <a:r>
              <a:rPr lang="en-US" sz="1600" b="1" dirty="0">
                <a:solidFill>
                  <a:srgbClr val="0000CC"/>
                </a:solidFill>
                <a:latin typeface="Calibri"/>
              </a:rPr>
              <a:t>Shade = Access to shade from day 0 to 133</a:t>
            </a:r>
          </a:p>
          <a:p>
            <a:pPr algn="r" defTabSz="342892">
              <a:defRPr/>
            </a:pPr>
            <a:r>
              <a:rPr lang="en-US" sz="1600" b="1" dirty="0">
                <a:solidFill>
                  <a:srgbClr val="F79646">
                    <a:lumMod val="75000"/>
                  </a:srgbClr>
                </a:solidFill>
                <a:latin typeface="Calibri"/>
              </a:rPr>
              <a:t>No Shade = </a:t>
            </a:r>
            <a:r>
              <a:rPr lang="en-US" sz="1600" b="1" dirty="0">
                <a:solidFill>
                  <a:srgbClr val="E46C0A"/>
                </a:solidFill>
                <a:latin typeface="Calibri"/>
              </a:rPr>
              <a:t>No access to shade from day 0 to 133</a:t>
            </a:r>
          </a:p>
        </p:txBody>
      </p:sp>
      <p:sp>
        <p:nvSpPr>
          <p:cNvPr id="6" name="TextBox 5">
            <a:extLst>
              <a:ext uri="{FF2B5EF4-FFF2-40B4-BE49-F238E27FC236}">
                <a16:creationId xmlns:a16="http://schemas.microsoft.com/office/drawing/2014/main" id="{08DF3F98-D825-FE7C-263D-2EE96C70C861}"/>
              </a:ext>
            </a:extLst>
          </p:cNvPr>
          <p:cNvSpPr txBox="1"/>
          <p:nvPr/>
        </p:nvSpPr>
        <p:spPr>
          <a:xfrm>
            <a:off x="1150411" y="3528692"/>
            <a:ext cx="7921656" cy="400110"/>
          </a:xfrm>
          <a:prstGeom prst="rect">
            <a:avLst/>
          </a:prstGeom>
          <a:solidFill>
            <a:schemeClr val="bg1"/>
          </a:solidFill>
        </p:spPr>
        <p:txBody>
          <a:bodyPr wrap="square" rtlCol="0">
            <a:spAutoFit/>
          </a:bodyPr>
          <a:lstStyle/>
          <a:p>
            <a:r>
              <a:rPr lang="en-US" sz="2000" dirty="0"/>
              <a:t>       Jul                                 Aug                             Sep                           Nov</a:t>
            </a:r>
          </a:p>
        </p:txBody>
      </p:sp>
      <p:sp>
        <p:nvSpPr>
          <p:cNvPr id="9" name="TextBox 8">
            <a:extLst>
              <a:ext uri="{FF2B5EF4-FFF2-40B4-BE49-F238E27FC236}">
                <a16:creationId xmlns:a16="http://schemas.microsoft.com/office/drawing/2014/main" id="{4A8D5357-3502-BEB1-4DAB-6B0916F7AF13}"/>
              </a:ext>
            </a:extLst>
          </p:cNvPr>
          <p:cNvSpPr txBox="1"/>
          <p:nvPr/>
        </p:nvSpPr>
        <p:spPr>
          <a:xfrm>
            <a:off x="1129279" y="6215711"/>
            <a:ext cx="7921656" cy="400110"/>
          </a:xfrm>
          <a:prstGeom prst="rect">
            <a:avLst/>
          </a:prstGeom>
          <a:solidFill>
            <a:schemeClr val="bg1"/>
          </a:solidFill>
        </p:spPr>
        <p:txBody>
          <a:bodyPr wrap="square" rtlCol="0">
            <a:spAutoFit/>
          </a:bodyPr>
          <a:lstStyle/>
          <a:p>
            <a:r>
              <a:rPr lang="en-US" sz="2000" dirty="0"/>
              <a:t>       Jul                                 Aug                             Sep                           Nov</a:t>
            </a:r>
          </a:p>
        </p:txBody>
      </p:sp>
    </p:spTree>
    <p:extLst>
      <p:ext uri="{BB962C8B-B14F-4D97-AF65-F5344CB8AC3E}">
        <p14:creationId xmlns:p14="http://schemas.microsoft.com/office/powerpoint/2010/main" val="3571703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8C7001-B6B2-E84E-8F25-279D482BDDC1}"/>
              </a:ext>
            </a:extLst>
          </p:cNvPr>
          <p:cNvSpPr>
            <a:spLocks noGrp="1"/>
          </p:cNvSpPr>
          <p:nvPr>
            <p:ph type="title"/>
          </p:nvPr>
        </p:nvSpPr>
        <p:spPr>
          <a:xfrm>
            <a:off x="169655" y="986420"/>
            <a:ext cx="7753034" cy="689866"/>
          </a:xfrm>
        </p:spPr>
        <p:txBody>
          <a:bodyPr>
            <a:noAutofit/>
          </a:bodyPr>
          <a:lstStyle/>
          <a:p>
            <a:pPr lvl="0" algn="l">
              <a:buClr>
                <a:schemeClr val="tx1"/>
              </a:buClr>
            </a:pPr>
            <a:r>
              <a:rPr lang="en-US" sz="2800" dirty="0">
                <a:solidFill>
                  <a:srgbClr val="0432FF"/>
                </a:solidFill>
              </a:rPr>
              <a:t>Current main topics focused by our nutrition group</a:t>
            </a:r>
          </a:p>
        </p:txBody>
      </p:sp>
      <p:sp>
        <p:nvSpPr>
          <p:cNvPr id="4" name="Content Placeholder 3">
            <a:extLst>
              <a:ext uri="{FF2B5EF4-FFF2-40B4-BE49-F238E27FC236}">
                <a16:creationId xmlns:a16="http://schemas.microsoft.com/office/drawing/2014/main" id="{A1D60237-069A-4443-A048-3AC66225E9F9}"/>
              </a:ext>
            </a:extLst>
          </p:cNvPr>
          <p:cNvSpPr>
            <a:spLocks noGrp="1"/>
          </p:cNvSpPr>
          <p:nvPr>
            <p:ph idx="1"/>
          </p:nvPr>
        </p:nvSpPr>
        <p:spPr>
          <a:xfrm>
            <a:off x="548640" y="1587062"/>
            <a:ext cx="8129016" cy="4909770"/>
          </a:xfrm>
        </p:spPr>
        <p:txBody>
          <a:bodyPr>
            <a:normAutofit/>
          </a:bodyPr>
          <a:lstStyle/>
          <a:p>
            <a:pPr marL="0" lvl="0" indent="0">
              <a:buClr>
                <a:schemeClr val="tx1"/>
              </a:buClr>
              <a:buNone/>
            </a:pPr>
            <a:endParaRPr lang="en-US" sz="2800" b="1" i="1" dirty="0"/>
          </a:p>
          <a:p>
            <a:pPr marL="0" lvl="0" indent="0">
              <a:buClr>
                <a:schemeClr val="tx1"/>
              </a:buClr>
              <a:buNone/>
            </a:pPr>
            <a:r>
              <a:rPr lang="en-US" sz="2800" b="1" i="1" dirty="0"/>
              <a:t>Heat mitigation to optimize cow-calf performance</a:t>
            </a:r>
          </a:p>
          <a:p>
            <a:pPr marL="0" indent="0">
              <a:buClr>
                <a:schemeClr val="tx1"/>
              </a:buClr>
              <a:buNone/>
            </a:pPr>
            <a:r>
              <a:rPr lang="en-US" sz="2400" dirty="0">
                <a:solidFill>
                  <a:schemeClr val="accent6">
                    <a:lumMod val="75000"/>
                  </a:schemeClr>
                </a:solidFill>
              </a:rPr>
              <a:t>- </a:t>
            </a:r>
            <a:r>
              <a:rPr lang="en-US" sz="2400" dirty="0">
                <a:solidFill>
                  <a:srgbClr val="002060"/>
                </a:solidFill>
              </a:rPr>
              <a:t>Gestational heat stress</a:t>
            </a:r>
          </a:p>
          <a:p>
            <a:pPr marL="0" indent="0">
              <a:buClr>
                <a:schemeClr val="tx1"/>
              </a:buClr>
              <a:buNone/>
            </a:pPr>
            <a:r>
              <a:rPr lang="en-US" sz="2400" dirty="0">
                <a:solidFill>
                  <a:schemeClr val="accent6">
                    <a:lumMod val="75000"/>
                  </a:schemeClr>
                </a:solidFill>
              </a:rPr>
              <a:t>- </a:t>
            </a:r>
            <a:r>
              <a:rPr lang="en-US" sz="2400" dirty="0">
                <a:solidFill>
                  <a:srgbClr val="002060"/>
                </a:solidFill>
              </a:rPr>
              <a:t>Shifting heifer nutrition to cope with heat stress</a:t>
            </a:r>
          </a:p>
          <a:p>
            <a:pPr marL="0" lvl="0" indent="0">
              <a:buClr>
                <a:schemeClr val="tx1"/>
              </a:buClr>
              <a:buNone/>
            </a:pPr>
            <a:endParaRPr lang="en-US" sz="2800" b="1" i="1" dirty="0"/>
          </a:p>
          <a:p>
            <a:pPr marL="0" lvl="0" indent="0">
              <a:buClr>
                <a:schemeClr val="tx1"/>
              </a:buClr>
              <a:buNone/>
            </a:pPr>
            <a:r>
              <a:rPr lang="en-US" sz="2800" b="1" i="1" dirty="0"/>
              <a:t>Fetal programming for beef females in Florida</a:t>
            </a:r>
          </a:p>
          <a:p>
            <a:pPr marL="0" indent="0">
              <a:buClr>
                <a:schemeClr val="tx1"/>
              </a:buClr>
              <a:buNone/>
            </a:pPr>
            <a:r>
              <a:rPr lang="en-US" sz="2400" dirty="0">
                <a:solidFill>
                  <a:schemeClr val="accent6">
                    <a:lumMod val="75000"/>
                  </a:schemeClr>
                </a:solidFill>
              </a:rPr>
              <a:t>– </a:t>
            </a:r>
            <a:r>
              <a:rPr lang="en-US" sz="2400" dirty="0">
                <a:solidFill>
                  <a:srgbClr val="002060"/>
                </a:solidFill>
              </a:rPr>
              <a:t>Precalving supplementation of protein and energy</a:t>
            </a:r>
          </a:p>
          <a:p>
            <a:pPr marL="0" lvl="0" indent="0">
              <a:buClr>
                <a:schemeClr val="tx1"/>
              </a:buClr>
              <a:buNone/>
            </a:pPr>
            <a:endParaRPr lang="en-US" sz="2400" b="1" dirty="0">
              <a:solidFill>
                <a:srgbClr val="0432FF"/>
              </a:solidFill>
            </a:endParaRPr>
          </a:p>
        </p:txBody>
      </p:sp>
      <p:pic>
        <p:nvPicPr>
          <p:cNvPr id="5" name="Picture 4">
            <a:extLst>
              <a:ext uri="{FF2B5EF4-FFF2-40B4-BE49-F238E27FC236}">
                <a16:creationId xmlns:a16="http://schemas.microsoft.com/office/drawing/2014/main" id="{57581FEC-8523-6F43-94C4-AA90E134E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5508" y="212362"/>
            <a:ext cx="1418491" cy="264095"/>
          </a:xfrm>
          <a:prstGeom prst="rect">
            <a:avLst/>
          </a:prstGeom>
        </p:spPr>
      </p:pic>
      <p:sp>
        <p:nvSpPr>
          <p:cNvPr id="6" name="Rectangle 5">
            <a:extLst>
              <a:ext uri="{FF2B5EF4-FFF2-40B4-BE49-F238E27FC236}">
                <a16:creationId xmlns:a16="http://schemas.microsoft.com/office/drawing/2014/main" id="{6FBAB9B4-2F19-854A-9193-64FCFBF535E6}"/>
              </a:ext>
            </a:extLst>
          </p:cNvPr>
          <p:cNvSpPr/>
          <p:nvPr/>
        </p:nvSpPr>
        <p:spPr>
          <a:xfrm>
            <a:off x="-1" y="5438"/>
            <a:ext cx="9144000" cy="143223"/>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0239E9A-DE5A-CB4F-BD78-F0094B8DD23F}"/>
              </a:ext>
            </a:extLst>
          </p:cNvPr>
          <p:cNvSpPr/>
          <p:nvPr/>
        </p:nvSpPr>
        <p:spPr>
          <a:xfrm>
            <a:off x="-1" y="6765691"/>
            <a:ext cx="9143999" cy="92309"/>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cs typeface="Times New Roman" panose="02020603050405020304" pitchFamily="18" charset="0"/>
            </a:endParaRPr>
          </a:p>
        </p:txBody>
      </p:sp>
    </p:spTree>
    <p:extLst>
      <p:ext uri="{BB962C8B-B14F-4D97-AF65-F5344CB8AC3E}">
        <p14:creationId xmlns:p14="http://schemas.microsoft.com/office/powerpoint/2010/main" val="577961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8127F3-7496-4045-93D5-60D6F32A1942}"/>
              </a:ext>
            </a:extLst>
          </p:cNvPr>
          <p:cNvSpPr/>
          <p:nvPr/>
        </p:nvSpPr>
        <p:spPr>
          <a:xfrm>
            <a:off x="-900" y="-19859"/>
            <a:ext cx="9144000" cy="102665"/>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endParaRPr>
          </a:p>
        </p:txBody>
      </p:sp>
      <p:sp>
        <p:nvSpPr>
          <p:cNvPr id="9" name="Rectangle 8">
            <a:extLst>
              <a:ext uri="{FF2B5EF4-FFF2-40B4-BE49-F238E27FC236}">
                <a16:creationId xmlns:a16="http://schemas.microsoft.com/office/drawing/2014/main" id="{E5DCFB93-3B84-1449-98E1-EA3CA84468EC}"/>
              </a:ext>
            </a:extLst>
          </p:cNvPr>
          <p:cNvSpPr/>
          <p:nvPr/>
        </p:nvSpPr>
        <p:spPr>
          <a:xfrm>
            <a:off x="0" y="6741836"/>
            <a:ext cx="9144900" cy="108000"/>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cs typeface="Times New Roman" panose="02020603050405020304" pitchFamily="18" charset="0"/>
            </a:endParaRPr>
          </a:p>
        </p:txBody>
      </p:sp>
      <p:pic>
        <p:nvPicPr>
          <p:cNvPr id="2" name="Picture 1">
            <a:extLst>
              <a:ext uri="{FF2B5EF4-FFF2-40B4-BE49-F238E27FC236}">
                <a16:creationId xmlns:a16="http://schemas.microsoft.com/office/drawing/2014/main" id="{B70EB373-4D33-504C-4D98-74FF84F70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071" y="136352"/>
            <a:ext cx="2225996" cy="414436"/>
          </a:xfrm>
          <a:prstGeom prst="rect">
            <a:avLst/>
          </a:prstGeom>
        </p:spPr>
      </p:pic>
      <p:sp>
        <p:nvSpPr>
          <p:cNvPr id="3" name="Title 1">
            <a:extLst>
              <a:ext uri="{FF2B5EF4-FFF2-40B4-BE49-F238E27FC236}">
                <a16:creationId xmlns:a16="http://schemas.microsoft.com/office/drawing/2014/main" id="{C6D0AC2E-03B7-FBED-F77E-EA9A6501EFD4}"/>
              </a:ext>
            </a:extLst>
          </p:cNvPr>
          <p:cNvSpPr txBox="1">
            <a:spLocks/>
          </p:cNvSpPr>
          <p:nvPr/>
        </p:nvSpPr>
        <p:spPr>
          <a:xfrm>
            <a:off x="1445503" y="2948881"/>
            <a:ext cx="6720355" cy="926880"/>
          </a:xfrm>
          <a:prstGeom prst="rect">
            <a:avLst/>
          </a:prstGeom>
        </p:spPr>
        <p:txBody>
          <a:bodyPr>
            <a:normAutofit/>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defTabSz="342884">
              <a:defRPr/>
            </a:pPr>
            <a:r>
              <a:rPr lang="en-US" sz="5400" b="1" dirty="0">
                <a:solidFill>
                  <a:prstClr val="black"/>
                </a:solidFill>
                <a:latin typeface="Calibri"/>
              </a:rPr>
              <a:t>Offspring Results</a:t>
            </a:r>
            <a:endParaRPr lang="en-US" sz="5400" i="1" dirty="0">
              <a:solidFill>
                <a:srgbClr val="7030A0"/>
              </a:solidFill>
              <a:latin typeface="Calibri"/>
            </a:endParaRPr>
          </a:p>
        </p:txBody>
      </p:sp>
    </p:spTree>
    <p:extLst>
      <p:ext uri="{BB962C8B-B14F-4D97-AF65-F5344CB8AC3E}">
        <p14:creationId xmlns:p14="http://schemas.microsoft.com/office/powerpoint/2010/main" val="3817726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721C20FF-A1B3-0F0A-2BC7-7AA6F97D9B23}"/>
              </a:ext>
            </a:extLst>
          </p:cNvPr>
          <p:cNvGraphicFramePr>
            <a:graphicFrameLocks/>
          </p:cNvGraphicFramePr>
          <p:nvPr/>
        </p:nvGraphicFramePr>
        <p:xfrm>
          <a:off x="0" y="918330"/>
          <a:ext cx="9144000" cy="2950109"/>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EC8127F3-7496-4045-93D5-60D6F32A1942}"/>
              </a:ext>
            </a:extLst>
          </p:cNvPr>
          <p:cNvSpPr/>
          <p:nvPr/>
        </p:nvSpPr>
        <p:spPr>
          <a:xfrm>
            <a:off x="-900" y="-19859"/>
            <a:ext cx="9144000" cy="102665"/>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endParaRPr>
          </a:p>
        </p:txBody>
      </p:sp>
      <p:pic>
        <p:nvPicPr>
          <p:cNvPr id="2" name="Picture 1">
            <a:extLst>
              <a:ext uri="{FF2B5EF4-FFF2-40B4-BE49-F238E27FC236}">
                <a16:creationId xmlns:a16="http://schemas.microsoft.com/office/drawing/2014/main" id="{B70EB373-4D33-504C-4D98-74FF84F70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6071" y="136352"/>
            <a:ext cx="2225996" cy="414436"/>
          </a:xfrm>
          <a:prstGeom prst="rect">
            <a:avLst/>
          </a:prstGeom>
        </p:spPr>
      </p:pic>
      <p:sp>
        <p:nvSpPr>
          <p:cNvPr id="13" name="Title 1">
            <a:extLst>
              <a:ext uri="{FF2B5EF4-FFF2-40B4-BE49-F238E27FC236}">
                <a16:creationId xmlns:a16="http://schemas.microsoft.com/office/drawing/2014/main" id="{017909C7-F4BB-F6D7-B611-CDC242363A93}"/>
              </a:ext>
            </a:extLst>
          </p:cNvPr>
          <p:cNvSpPr txBox="1">
            <a:spLocks/>
          </p:cNvSpPr>
          <p:nvPr/>
        </p:nvSpPr>
        <p:spPr>
          <a:xfrm>
            <a:off x="-11194" y="265974"/>
            <a:ext cx="6720355" cy="926880"/>
          </a:xfrm>
          <a:prstGeom prst="rect">
            <a:avLst/>
          </a:prstGeom>
        </p:spPr>
        <p:txBody>
          <a:bodyPr>
            <a:normAutofit/>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defTabSz="342884">
              <a:defRPr/>
            </a:pPr>
            <a:r>
              <a:rPr lang="en-US" sz="2400" b="1" dirty="0">
                <a:solidFill>
                  <a:prstClr val="black"/>
                </a:solidFill>
                <a:latin typeface="Calibri"/>
              </a:rPr>
              <a:t>Offspring Performance</a:t>
            </a:r>
            <a:endParaRPr lang="en-US" sz="2400" dirty="0">
              <a:solidFill>
                <a:srgbClr val="7030A0"/>
              </a:solidFill>
              <a:latin typeface="Calibri"/>
            </a:endParaRPr>
          </a:p>
        </p:txBody>
      </p:sp>
      <p:sp>
        <p:nvSpPr>
          <p:cNvPr id="14" name="TextBox 13">
            <a:extLst>
              <a:ext uri="{FF2B5EF4-FFF2-40B4-BE49-F238E27FC236}">
                <a16:creationId xmlns:a16="http://schemas.microsoft.com/office/drawing/2014/main" id="{F197C37E-074F-44D8-9F8F-9AE1AAD0CD91}"/>
              </a:ext>
            </a:extLst>
          </p:cNvPr>
          <p:cNvSpPr txBox="1"/>
          <p:nvPr/>
        </p:nvSpPr>
        <p:spPr>
          <a:xfrm>
            <a:off x="7959069" y="656720"/>
            <a:ext cx="1093504" cy="523220"/>
          </a:xfrm>
          <a:prstGeom prst="rect">
            <a:avLst/>
          </a:prstGeom>
          <a:noFill/>
        </p:spPr>
        <p:txBody>
          <a:bodyPr wrap="none" rtlCol="0">
            <a:spAutoFit/>
          </a:bodyPr>
          <a:lstStyle/>
          <a:p>
            <a:pPr defTabSz="342892">
              <a:defRPr/>
            </a:pPr>
            <a:r>
              <a:rPr lang="en-US" sz="1400" b="1" dirty="0">
                <a:solidFill>
                  <a:prstClr val="black"/>
                </a:solidFill>
                <a:latin typeface="Calibri"/>
              </a:rPr>
              <a:t>Shade × Day</a:t>
            </a:r>
          </a:p>
          <a:p>
            <a:pPr defTabSz="342892">
              <a:defRPr/>
            </a:pPr>
            <a:r>
              <a:rPr lang="en-US" sz="1400" i="1" dirty="0">
                <a:solidFill>
                  <a:prstClr val="black"/>
                </a:solidFill>
                <a:latin typeface="Calibri"/>
              </a:rPr>
              <a:t>P = </a:t>
            </a:r>
            <a:r>
              <a:rPr lang="en-US" sz="1400" dirty="0">
                <a:solidFill>
                  <a:prstClr val="black"/>
                </a:solidFill>
                <a:latin typeface="Calibri"/>
              </a:rPr>
              <a:t>0.03</a:t>
            </a:r>
          </a:p>
        </p:txBody>
      </p:sp>
      <p:graphicFrame>
        <p:nvGraphicFramePr>
          <p:cNvPr id="4" name="Table 3">
            <a:extLst>
              <a:ext uri="{FF2B5EF4-FFF2-40B4-BE49-F238E27FC236}">
                <a16:creationId xmlns:a16="http://schemas.microsoft.com/office/drawing/2014/main" id="{23EDBFD0-5493-3D48-6708-26FF922B6020}"/>
              </a:ext>
            </a:extLst>
          </p:cNvPr>
          <p:cNvGraphicFramePr>
            <a:graphicFrameLocks noGrp="1"/>
          </p:cNvGraphicFramePr>
          <p:nvPr>
            <p:extLst>
              <p:ext uri="{D42A27DB-BD31-4B8C-83A1-F6EECF244321}">
                <p14:modId xmlns:p14="http://schemas.microsoft.com/office/powerpoint/2010/main" val="3971955667"/>
              </p:ext>
            </p:extLst>
          </p:nvPr>
        </p:nvGraphicFramePr>
        <p:xfrm>
          <a:off x="143300" y="4029075"/>
          <a:ext cx="8772759" cy="2828925"/>
        </p:xfrm>
        <a:graphic>
          <a:graphicData uri="http://schemas.openxmlformats.org/drawingml/2006/table">
            <a:tbl>
              <a:tblPr/>
              <a:tblGrid>
                <a:gridCol w="3678899">
                  <a:extLst>
                    <a:ext uri="{9D8B030D-6E8A-4147-A177-3AD203B41FA5}">
                      <a16:colId xmlns:a16="http://schemas.microsoft.com/office/drawing/2014/main" val="1290549715"/>
                    </a:ext>
                  </a:extLst>
                </a:gridCol>
                <a:gridCol w="1499858">
                  <a:extLst>
                    <a:ext uri="{9D8B030D-6E8A-4147-A177-3AD203B41FA5}">
                      <a16:colId xmlns:a16="http://schemas.microsoft.com/office/drawing/2014/main" val="1494162322"/>
                    </a:ext>
                  </a:extLst>
                </a:gridCol>
                <a:gridCol w="1739934">
                  <a:extLst>
                    <a:ext uri="{9D8B030D-6E8A-4147-A177-3AD203B41FA5}">
                      <a16:colId xmlns:a16="http://schemas.microsoft.com/office/drawing/2014/main" val="2830657796"/>
                    </a:ext>
                  </a:extLst>
                </a:gridCol>
                <a:gridCol w="948494">
                  <a:extLst>
                    <a:ext uri="{9D8B030D-6E8A-4147-A177-3AD203B41FA5}">
                      <a16:colId xmlns:a16="http://schemas.microsoft.com/office/drawing/2014/main" val="3423770652"/>
                    </a:ext>
                  </a:extLst>
                </a:gridCol>
                <a:gridCol w="905574">
                  <a:extLst>
                    <a:ext uri="{9D8B030D-6E8A-4147-A177-3AD203B41FA5}">
                      <a16:colId xmlns:a16="http://schemas.microsoft.com/office/drawing/2014/main" val="191895957"/>
                    </a:ext>
                  </a:extLst>
                </a:gridCol>
              </a:tblGrid>
              <a:tr h="238125">
                <a:tc>
                  <a:txBody>
                    <a:bodyPr/>
                    <a:lstStyle/>
                    <a:p>
                      <a:pPr algn="l" fontAlgn="b"/>
                      <a:r>
                        <a:rPr lang="en-US" sz="2000" b="1"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chemeClr val="bg1">
                          <a:lumMod val="50000"/>
                        </a:schemeClr>
                      </a:solidFill>
                      <a:prstDash val="solid"/>
                      <a:round/>
                      <a:headEnd type="none" w="med" len="med"/>
                      <a:tailEnd type="none" w="med" len="med"/>
                    </a:lnT>
                    <a:lnB>
                      <a:noFill/>
                    </a:lnB>
                    <a:solidFill>
                      <a:schemeClr val="bg1"/>
                    </a:solidFill>
                  </a:tcPr>
                </a:tc>
                <a:tc gridSpan="2">
                  <a:txBody>
                    <a:bodyPr/>
                    <a:lstStyle/>
                    <a:p>
                      <a:pPr algn="ctr" fontAlgn="b"/>
                      <a:r>
                        <a:rPr lang="en-US" sz="2000" b="1" i="0" u="none" strike="noStrike">
                          <a:solidFill>
                            <a:srgbClr val="000000"/>
                          </a:solidFill>
                          <a:effectLst/>
                          <a:latin typeface="Calibri" panose="020F0502020204030204" pitchFamily="34" charset="0"/>
                        </a:rPr>
                        <a:t>Treatment</a:t>
                      </a:r>
                    </a:p>
                  </a:txBody>
                  <a:tcPr marL="9525" marR="9525" marT="9525" marB="0" anchor="b">
                    <a:lnL>
                      <a:noFill/>
                    </a:lnL>
                    <a:lnR>
                      <a:noFill/>
                    </a:lnR>
                    <a:lnT w="12700" cap="flat" cmpd="sng" algn="ctr">
                      <a:solidFill>
                        <a:schemeClr val="bg1">
                          <a:lumMod val="5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fontAlgn="b"/>
                      <a:r>
                        <a:rPr lang="en-US" sz="2000" b="1" i="0" u="none" strike="noStrike">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chemeClr val="bg1">
                          <a:lumMod val="50000"/>
                        </a:schemeClr>
                      </a:solidFill>
                      <a:prstDash val="solid"/>
                      <a:round/>
                      <a:headEnd type="none" w="med" len="med"/>
                      <a:tailEnd type="none" w="med" len="med"/>
                    </a:lnT>
                    <a:lnB>
                      <a:noFill/>
                    </a:lnB>
                    <a:solidFill>
                      <a:schemeClr val="bg1"/>
                    </a:solidFill>
                  </a:tcPr>
                </a:tc>
                <a:tc>
                  <a:txBody>
                    <a:bodyPr/>
                    <a:lstStyle/>
                    <a:p>
                      <a:pPr algn="ctr" fontAlgn="b"/>
                      <a:r>
                        <a:rPr lang="en-US" sz="2000" b="1" i="0" u="none" strike="noStrike" dirty="0">
                          <a:solidFill>
                            <a:srgbClr val="000000"/>
                          </a:solidFill>
                          <a:effectLst/>
                          <a:latin typeface="Calibri" panose="020F0502020204030204" pitchFamily="34" charset="0"/>
                        </a:rPr>
                        <a:t>P-value</a:t>
                      </a:r>
                    </a:p>
                  </a:txBody>
                  <a:tcPr marL="9525" marR="9525" marT="9525" marB="0" anchor="b">
                    <a:lnL>
                      <a:noFill/>
                    </a:lnL>
                    <a:lnR>
                      <a:noFill/>
                    </a:lnR>
                    <a:lnT w="12700" cap="flat" cmpd="sng" algn="ctr">
                      <a:solidFill>
                        <a:schemeClr val="bg1">
                          <a:lumMod val="5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4159331"/>
                  </a:ext>
                </a:extLst>
              </a:tr>
              <a:tr h="238125">
                <a:tc>
                  <a:txBody>
                    <a:bodyPr/>
                    <a:lstStyle/>
                    <a:p>
                      <a:pPr algn="l" fontAlgn="b"/>
                      <a:endParaRPr lang="en-US" sz="20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dirty="0">
                          <a:solidFill>
                            <a:srgbClr val="E46C0A"/>
                          </a:solidFill>
                          <a:effectLst/>
                          <a:latin typeface="Calibri" panose="020F0502020204030204" pitchFamily="34" charset="0"/>
                        </a:rPr>
                        <a:t>NSH</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dirty="0">
                          <a:solidFill>
                            <a:srgbClr val="0000CC"/>
                          </a:solidFill>
                          <a:effectLst/>
                          <a:latin typeface="Calibri" panose="020F0502020204030204" pitchFamily="34" charset="0"/>
                        </a:rPr>
                        <a:t>SH</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dirty="0">
                          <a:solidFill>
                            <a:srgbClr val="000000"/>
                          </a:solidFill>
                          <a:effectLst/>
                          <a:latin typeface="Calibri" panose="020F0502020204030204" pitchFamily="34" charset="0"/>
                        </a:rPr>
                        <a:t>SEM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dirty="0">
                          <a:solidFill>
                            <a:srgbClr val="000000"/>
                          </a:solidFill>
                          <a:effectLst/>
                          <a:latin typeface="Calibri" panose="020F0502020204030204" pitchFamily="34" charset="0"/>
                        </a:rPr>
                        <a:t>Shade</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90855548"/>
                  </a:ext>
                </a:extLst>
              </a:tr>
              <a:tr h="238125">
                <a:tc>
                  <a:txBody>
                    <a:bodyPr/>
                    <a:lstStyle/>
                    <a:p>
                      <a:pPr algn="l" fontAlgn="b"/>
                      <a:r>
                        <a:rPr lang="en-US" sz="2000" b="1" i="0" u="none" strike="noStrike" dirty="0">
                          <a:solidFill>
                            <a:srgbClr val="000000"/>
                          </a:solidFill>
                          <a:effectLst/>
                          <a:latin typeface="Calibri" panose="020F0502020204030204" pitchFamily="34" charset="0"/>
                        </a:rPr>
                        <a:t>Calf birth BW, kg</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dirty="0">
                          <a:solidFill>
                            <a:srgbClr val="E46C0A"/>
                          </a:solidFill>
                          <a:effectLst/>
                          <a:latin typeface="Calibri" panose="020F0502020204030204" pitchFamily="34" charset="0"/>
                        </a:rPr>
                        <a:t>28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dirty="0">
                          <a:solidFill>
                            <a:srgbClr val="0000CC"/>
                          </a:solidFill>
                          <a:effectLst/>
                          <a:latin typeface="Calibri" panose="020F0502020204030204" pitchFamily="34" charset="0"/>
                        </a:rPr>
                        <a:t>30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dirty="0">
                          <a:solidFill>
                            <a:srgbClr val="000000"/>
                          </a:solidFill>
                          <a:effectLst/>
                          <a:latin typeface="Calibri" panose="020F0502020204030204" pitchFamily="34" charset="0"/>
                        </a:rPr>
                        <a:t>0.8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FF0000"/>
                          </a:solidFill>
                          <a:effectLst/>
                          <a:latin typeface="Calibri" panose="020F0502020204030204" pitchFamily="34" charset="0"/>
                        </a:rPr>
                        <a:t>0.05</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2571536798"/>
                  </a:ext>
                </a:extLst>
              </a:tr>
              <a:tr h="238125">
                <a:tc>
                  <a:txBody>
                    <a:bodyPr/>
                    <a:lstStyle/>
                    <a:p>
                      <a:pPr algn="l" fontAlgn="b"/>
                      <a:r>
                        <a:rPr lang="en-US" sz="2000" b="1" i="0" u="none" strike="noStrike" dirty="0">
                          <a:solidFill>
                            <a:srgbClr val="000000"/>
                          </a:solidFill>
                          <a:effectLst/>
                          <a:latin typeface="Calibri" panose="020F0502020204030204" pitchFamily="34" charset="0"/>
                        </a:rPr>
                        <a:t>Calves born alive, % of total</a:t>
                      </a:r>
                    </a:p>
                  </a:txBody>
                  <a:tcPr marL="9525" marR="9525" marT="9525" marB="0" anchor="b">
                    <a:lnL>
                      <a:noFill/>
                    </a:lnL>
                    <a:lnR>
                      <a:noFill/>
                    </a:lnR>
                    <a:lnT>
                      <a:noFill/>
                    </a:lnT>
                    <a:lnB>
                      <a:noFill/>
                    </a:lnB>
                    <a:solidFill>
                      <a:schemeClr val="bg1"/>
                    </a:solidFill>
                  </a:tcPr>
                </a:tc>
                <a:tc>
                  <a:txBody>
                    <a:bodyPr/>
                    <a:lstStyle/>
                    <a:p>
                      <a:pPr algn="ctr" fontAlgn="b"/>
                      <a:r>
                        <a:rPr lang="en-US" sz="2000" b="0" i="0" u="none" strike="noStrike" dirty="0">
                          <a:solidFill>
                            <a:srgbClr val="E46C0A"/>
                          </a:solidFill>
                          <a:effectLst/>
                          <a:latin typeface="Calibri" panose="020F0502020204030204" pitchFamily="34" charset="0"/>
                        </a:rPr>
                        <a:t>97</a:t>
                      </a:r>
                    </a:p>
                  </a:txBody>
                  <a:tcPr marL="9525" marR="9525" marT="9525" marB="0" anchor="b">
                    <a:lnL>
                      <a:noFill/>
                    </a:lnL>
                    <a:lnR>
                      <a:noFill/>
                    </a:lnR>
                    <a:lnT>
                      <a:noFill/>
                    </a:lnT>
                    <a:lnB>
                      <a:noFill/>
                    </a:lnB>
                    <a:solidFill>
                      <a:schemeClr val="bg1"/>
                    </a:solidFill>
                  </a:tcPr>
                </a:tc>
                <a:tc>
                  <a:txBody>
                    <a:bodyPr/>
                    <a:lstStyle/>
                    <a:p>
                      <a:pPr algn="ctr" fontAlgn="b"/>
                      <a:r>
                        <a:rPr lang="en-US" sz="2000" b="0" i="0" u="none" strike="noStrike" dirty="0">
                          <a:solidFill>
                            <a:srgbClr val="0000CC"/>
                          </a:solidFill>
                          <a:effectLst/>
                          <a:latin typeface="Calibri" panose="020F0502020204030204" pitchFamily="34" charset="0"/>
                        </a:rPr>
                        <a:t>100</a:t>
                      </a:r>
                    </a:p>
                  </a:txBody>
                  <a:tcPr marL="9525" marR="9525" marT="9525" marB="0" anchor="b">
                    <a:lnL>
                      <a:noFill/>
                    </a:lnL>
                    <a:lnR>
                      <a:noFill/>
                    </a:lnR>
                    <a:lnT>
                      <a:noFill/>
                    </a:lnT>
                    <a:lnB>
                      <a:noFill/>
                    </a:lnB>
                    <a:solidFill>
                      <a:schemeClr val="bg1"/>
                    </a:solidFill>
                  </a:tcPr>
                </a:tc>
                <a:tc>
                  <a:txBody>
                    <a:bodyPr/>
                    <a:lstStyle/>
                    <a:p>
                      <a:pPr algn="ctr" fontAlgn="b"/>
                      <a:r>
                        <a:rPr lang="en-US" sz="2000" b="0" i="0" u="none" strike="noStrike">
                          <a:solidFill>
                            <a:srgbClr val="000000"/>
                          </a:solidFill>
                          <a:effectLst/>
                          <a:latin typeface="Calibri" panose="020F0502020204030204" pitchFamily="34" charset="0"/>
                        </a:rPr>
                        <a:t>2.6</a:t>
                      </a:r>
                    </a:p>
                  </a:txBody>
                  <a:tcPr marL="9525" marR="9525" marT="9525" marB="0" anchor="b">
                    <a:lnL>
                      <a:noFill/>
                    </a:lnL>
                    <a:lnR>
                      <a:noFill/>
                    </a:lnR>
                    <a:lnT>
                      <a:noFill/>
                    </a:lnT>
                    <a:lnB>
                      <a:noFill/>
                    </a:lnB>
                    <a:solidFill>
                      <a:schemeClr val="bg1"/>
                    </a:solidFill>
                  </a:tcPr>
                </a:tc>
                <a:tc>
                  <a:txBody>
                    <a:bodyPr/>
                    <a:lstStyle/>
                    <a:p>
                      <a:pPr algn="ctr" fontAlgn="b"/>
                      <a:r>
                        <a:rPr lang="en-US" sz="2000" b="0" i="0" u="none" strike="noStrike">
                          <a:solidFill>
                            <a:srgbClr val="000000"/>
                          </a:solidFill>
                          <a:effectLst/>
                          <a:latin typeface="Calibri" panose="020F0502020204030204" pitchFamily="34" charset="0"/>
                        </a:rPr>
                        <a:t>0.40</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137858040"/>
                  </a:ext>
                </a:extLst>
              </a:tr>
              <a:tr h="238125">
                <a:tc>
                  <a:txBody>
                    <a:bodyPr/>
                    <a:lstStyle/>
                    <a:p>
                      <a:pPr algn="l" fontAlgn="b"/>
                      <a:r>
                        <a:rPr lang="en-US" sz="20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chemeClr val="bg1"/>
                    </a:solidFill>
                  </a:tcPr>
                </a:tc>
                <a:tc>
                  <a:txBody>
                    <a:bodyPr/>
                    <a:lstStyle/>
                    <a:p>
                      <a:pPr algn="ctr" fontAlgn="b"/>
                      <a:r>
                        <a:rPr lang="en-US" sz="2000" b="0" i="0" u="none" strike="noStrike" dirty="0">
                          <a:solidFill>
                            <a:srgbClr val="E46C0A"/>
                          </a:solidFill>
                          <a:effectLst/>
                          <a:latin typeface="Calibri" panose="020F0502020204030204" pitchFamily="34" charset="0"/>
                        </a:rPr>
                        <a:t> </a:t>
                      </a:r>
                    </a:p>
                  </a:txBody>
                  <a:tcPr marL="9525" marR="9525" marT="9525" marB="0" anchor="b">
                    <a:lnL>
                      <a:noFill/>
                    </a:lnL>
                    <a:lnR>
                      <a:noFill/>
                    </a:lnR>
                    <a:lnT>
                      <a:noFill/>
                    </a:lnT>
                    <a:lnB>
                      <a:noFill/>
                    </a:lnB>
                    <a:solidFill>
                      <a:schemeClr val="bg1"/>
                    </a:solidFill>
                  </a:tcPr>
                </a:tc>
                <a:tc>
                  <a:txBody>
                    <a:bodyPr/>
                    <a:lstStyle/>
                    <a:p>
                      <a:pPr algn="ctr" fontAlgn="b"/>
                      <a:r>
                        <a:rPr lang="en-US" sz="2000" b="0" i="0" u="none" strike="noStrike">
                          <a:solidFill>
                            <a:srgbClr val="0000CC"/>
                          </a:solidFill>
                          <a:effectLst/>
                          <a:latin typeface="Calibri" panose="020F0502020204030204" pitchFamily="34" charset="0"/>
                        </a:rPr>
                        <a:t> </a:t>
                      </a:r>
                    </a:p>
                  </a:txBody>
                  <a:tcPr marL="9525" marR="9525" marT="9525" marB="0" anchor="b">
                    <a:lnL>
                      <a:noFill/>
                    </a:lnL>
                    <a:lnR>
                      <a:noFill/>
                    </a:lnR>
                    <a:lnT>
                      <a:noFill/>
                    </a:lnT>
                    <a:lnB>
                      <a:noFill/>
                    </a:lnB>
                    <a:solidFill>
                      <a:schemeClr val="bg1"/>
                    </a:solidFill>
                  </a:tcPr>
                </a:tc>
                <a:tc>
                  <a:txBody>
                    <a:bodyPr/>
                    <a:lstStyle/>
                    <a:p>
                      <a:pPr algn="ctr" fontAlgn="b"/>
                      <a:r>
                        <a:rPr lang="en-US" sz="20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chemeClr val="bg1"/>
                    </a:solidFill>
                  </a:tcPr>
                </a:tc>
                <a:tc>
                  <a:txBody>
                    <a:bodyPr/>
                    <a:lstStyle/>
                    <a:p>
                      <a:pPr algn="ctr" fontAlgn="b"/>
                      <a:r>
                        <a:rPr lang="en-US" sz="20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1660624549"/>
                  </a:ext>
                </a:extLst>
              </a:tr>
              <a:tr h="238125">
                <a:tc>
                  <a:txBody>
                    <a:bodyPr/>
                    <a:lstStyle/>
                    <a:p>
                      <a:pPr algn="l" fontAlgn="b"/>
                      <a:r>
                        <a:rPr lang="en-US" sz="2000" b="1" i="0" u="none" strike="noStrike" dirty="0">
                          <a:solidFill>
                            <a:srgbClr val="000000"/>
                          </a:solidFill>
                          <a:effectLst/>
                          <a:latin typeface="Calibri" panose="020F0502020204030204" pitchFamily="34" charset="0"/>
                        </a:rPr>
                        <a:t>Calf ADG, kg/day</a:t>
                      </a:r>
                    </a:p>
                  </a:txBody>
                  <a:tcPr marL="9525" marR="9525" marT="9525" marB="0" anchor="b">
                    <a:lnL>
                      <a:noFill/>
                    </a:lnL>
                    <a:lnR>
                      <a:noFill/>
                    </a:lnR>
                    <a:lnT>
                      <a:noFill/>
                    </a:lnT>
                    <a:lnB>
                      <a:noFill/>
                    </a:lnB>
                    <a:solidFill>
                      <a:schemeClr val="bg1"/>
                    </a:solidFill>
                  </a:tcPr>
                </a:tc>
                <a:tc>
                  <a:txBody>
                    <a:bodyPr/>
                    <a:lstStyle/>
                    <a:p>
                      <a:pPr algn="ctr" fontAlgn="b"/>
                      <a:r>
                        <a:rPr lang="en-US" sz="2000" b="0" i="0" u="none" strike="noStrike" dirty="0">
                          <a:solidFill>
                            <a:srgbClr val="E46C0A"/>
                          </a:solidFill>
                          <a:effectLst/>
                          <a:latin typeface="Calibri" panose="020F0502020204030204" pitchFamily="34" charset="0"/>
                        </a:rPr>
                        <a:t> </a:t>
                      </a:r>
                    </a:p>
                  </a:txBody>
                  <a:tcPr marL="9525" marR="9525" marT="9525" marB="0" anchor="b">
                    <a:lnL>
                      <a:noFill/>
                    </a:lnL>
                    <a:lnR>
                      <a:noFill/>
                    </a:lnR>
                    <a:lnT>
                      <a:noFill/>
                    </a:lnT>
                    <a:lnB>
                      <a:noFill/>
                    </a:lnB>
                    <a:solidFill>
                      <a:schemeClr val="bg1"/>
                    </a:solidFill>
                  </a:tcPr>
                </a:tc>
                <a:tc>
                  <a:txBody>
                    <a:bodyPr/>
                    <a:lstStyle/>
                    <a:p>
                      <a:pPr algn="ctr" fontAlgn="b"/>
                      <a:r>
                        <a:rPr lang="en-US" sz="2000" b="0" i="0" u="none" strike="noStrike" dirty="0">
                          <a:solidFill>
                            <a:srgbClr val="0000CC"/>
                          </a:solidFill>
                          <a:effectLst/>
                          <a:latin typeface="Calibri" panose="020F0502020204030204" pitchFamily="34" charset="0"/>
                        </a:rPr>
                        <a:t> </a:t>
                      </a:r>
                    </a:p>
                  </a:txBody>
                  <a:tcPr marL="9525" marR="9525" marT="9525" marB="0" anchor="b">
                    <a:lnL>
                      <a:noFill/>
                    </a:lnL>
                    <a:lnR>
                      <a:noFill/>
                    </a:lnR>
                    <a:lnT>
                      <a:noFill/>
                    </a:lnT>
                    <a:lnB>
                      <a:noFill/>
                    </a:lnB>
                    <a:solidFill>
                      <a:schemeClr val="bg1"/>
                    </a:solidFill>
                  </a:tcPr>
                </a:tc>
                <a:tc>
                  <a:txBody>
                    <a:bodyPr/>
                    <a:lstStyle/>
                    <a:p>
                      <a:pPr algn="ctr" fontAlgn="b"/>
                      <a:r>
                        <a:rPr lang="en-US" sz="20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chemeClr val="bg1"/>
                    </a:solidFill>
                  </a:tcPr>
                </a:tc>
                <a:tc>
                  <a:txBody>
                    <a:bodyPr/>
                    <a:lstStyle/>
                    <a:p>
                      <a:pPr algn="ctr" fontAlgn="b"/>
                      <a:r>
                        <a:rPr lang="en-US" sz="20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104998250"/>
                  </a:ext>
                </a:extLst>
              </a:tr>
              <a:tr h="238125">
                <a:tc>
                  <a:txBody>
                    <a:bodyPr/>
                    <a:lstStyle/>
                    <a:p>
                      <a:pPr algn="l" fontAlgn="b"/>
                      <a:r>
                        <a:rPr lang="en-US" sz="2000" b="0" i="0" u="none" strike="noStrike" dirty="0">
                          <a:solidFill>
                            <a:srgbClr val="000000"/>
                          </a:solidFill>
                          <a:effectLst/>
                          <a:latin typeface="Calibri" panose="020F0502020204030204" pitchFamily="34" charset="0"/>
                        </a:rPr>
                        <a:t>Birth to early-weaning (day 203)</a:t>
                      </a:r>
                    </a:p>
                  </a:txBody>
                  <a:tcPr marL="9525" marR="9525" marT="9525" marB="0" anchor="b">
                    <a:lnL>
                      <a:noFill/>
                    </a:lnL>
                    <a:lnR>
                      <a:noFill/>
                    </a:lnR>
                    <a:lnT>
                      <a:noFill/>
                    </a:lnT>
                    <a:lnB>
                      <a:noFill/>
                    </a:lnB>
                    <a:solidFill>
                      <a:schemeClr val="bg1"/>
                    </a:solidFill>
                  </a:tcPr>
                </a:tc>
                <a:tc>
                  <a:txBody>
                    <a:bodyPr/>
                    <a:lstStyle/>
                    <a:p>
                      <a:pPr algn="ctr" fontAlgn="b"/>
                      <a:r>
                        <a:rPr lang="en-US" sz="2000" b="0" i="0" u="none" strike="noStrike" dirty="0">
                          <a:solidFill>
                            <a:srgbClr val="E46C0A"/>
                          </a:solidFill>
                          <a:effectLst/>
                          <a:latin typeface="Calibri" panose="020F0502020204030204" pitchFamily="34" charset="0"/>
                        </a:rPr>
                        <a:t>0.72</a:t>
                      </a:r>
                    </a:p>
                  </a:txBody>
                  <a:tcPr marL="9525" marR="9525" marT="9525" marB="0" anchor="b">
                    <a:lnL>
                      <a:noFill/>
                    </a:lnL>
                    <a:lnR>
                      <a:noFill/>
                    </a:lnR>
                    <a:lnT>
                      <a:noFill/>
                    </a:lnT>
                    <a:lnB>
                      <a:noFill/>
                    </a:lnB>
                    <a:solidFill>
                      <a:schemeClr val="bg1"/>
                    </a:solidFill>
                  </a:tcPr>
                </a:tc>
                <a:tc>
                  <a:txBody>
                    <a:bodyPr/>
                    <a:lstStyle/>
                    <a:p>
                      <a:pPr algn="ctr" fontAlgn="b"/>
                      <a:r>
                        <a:rPr lang="en-US" sz="2000" b="0" i="0" u="none" strike="noStrike" dirty="0">
                          <a:solidFill>
                            <a:srgbClr val="0000CC"/>
                          </a:solidFill>
                          <a:effectLst/>
                          <a:latin typeface="Calibri" panose="020F0502020204030204" pitchFamily="34" charset="0"/>
                        </a:rPr>
                        <a:t>0.73</a:t>
                      </a:r>
                    </a:p>
                  </a:txBody>
                  <a:tcPr marL="9525" marR="9525" marT="9525" marB="0" anchor="b">
                    <a:lnL>
                      <a:noFill/>
                    </a:lnL>
                    <a:lnR>
                      <a:noFill/>
                    </a:lnR>
                    <a:lnT>
                      <a:noFill/>
                    </a:lnT>
                    <a:lnB>
                      <a:noFill/>
                    </a:lnB>
                    <a:solidFill>
                      <a:schemeClr val="bg1"/>
                    </a:solidFill>
                  </a:tcPr>
                </a:tc>
                <a:tc>
                  <a:txBody>
                    <a:bodyPr/>
                    <a:lstStyle/>
                    <a:p>
                      <a:pPr algn="ctr" fontAlgn="b"/>
                      <a:r>
                        <a:rPr lang="en-US" sz="2000" b="0" i="0" u="none" strike="noStrike" dirty="0">
                          <a:solidFill>
                            <a:srgbClr val="000000"/>
                          </a:solidFill>
                          <a:effectLst/>
                          <a:latin typeface="Calibri" panose="020F0502020204030204" pitchFamily="34" charset="0"/>
                        </a:rPr>
                        <a:t>0.034</a:t>
                      </a:r>
                    </a:p>
                  </a:txBody>
                  <a:tcPr marL="9525" marR="9525" marT="9525" marB="0" anchor="b">
                    <a:lnL>
                      <a:noFill/>
                    </a:lnL>
                    <a:lnR>
                      <a:noFill/>
                    </a:lnR>
                    <a:lnT>
                      <a:noFill/>
                    </a:lnT>
                    <a:lnB>
                      <a:noFill/>
                    </a:lnB>
                    <a:solidFill>
                      <a:schemeClr val="bg1"/>
                    </a:solidFill>
                  </a:tcPr>
                </a:tc>
                <a:tc>
                  <a:txBody>
                    <a:bodyPr/>
                    <a:lstStyle/>
                    <a:p>
                      <a:pPr algn="ctr" fontAlgn="b"/>
                      <a:r>
                        <a:rPr lang="en-US" sz="2000" b="0" i="0" u="none" strike="noStrike">
                          <a:solidFill>
                            <a:srgbClr val="000000"/>
                          </a:solidFill>
                          <a:effectLst/>
                          <a:latin typeface="Calibri" panose="020F0502020204030204" pitchFamily="34" charset="0"/>
                        </a:rPr>
                        <a:t>0.80</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1633766241"/>
                  </a:ext>
                </a:extLst>
              </a:tr>
              <a:tr h="238125">
                <a:tc>
                  <a:txBody>
                    <a:bodyPr/>
                    <a:lstStyle/>
                    <a:p>
                      <a:pPr algn="l" fontAlgn="b"/>
                      <a:r>
                        <a:rPr lang="en-US" sz="2000" b="0" i="0" u="none" strike="noStrike" dirty="0" err="1">
                          <a:solidFill>
                            <a:srgbClr val="000000"/>
                          </a:solidFill>
                          <a:effectLst/>
                          <a:latin typeface="Calibri" panose="020F0502020204030204" pitchFamily="34" charset="0"/>
                        </a:rPr>
                        <a:t>Drylot</a:t>
                      </a:r>
                      <a:r>
                        <a:rPr lang="en-US" sz="2000" b="0" i="0" u="none" strike="noStrike" dirty="0">
                          <a:solidFill>
                            <a:srgbClr val="000000"/>
                          </a:solidFill>
                          <a:effectLst/>
                          <a:latin typeface="Calibri" panose="020F0502020204030204" pitchFamily="34" charset="0"/>
                        </a:rPr>
                        <a:t> entry to exit (day 209-268)</a:t>
                      </a:r>
                    </a:p>
                  </a:txBody>
                  <a:tcPr marL="9525" marR="9525" marT="9525" marB="0" anchor="b">
                    <a:lnL>
                      <a:noFill/>
                    </a:lnL>
                    <a:lnR>
                      <a:noFill/>
                    </a:lnR>
                    <a:lnT>
                      <a:noFill/>
                    </a:lnT>
                    <a:lnB>
                      <a:noFill/>
                    </a:lnB>
                    <a:solidFill>
                      <a:schemeClr val="bg1"/>
                    </a:solidFill>
                  </a:tcPr>
                </a:tc>
                <a:tc>
                  <a:txBody>
                    <a:bodyPr/>
                    <a:lstStyle/>
                    <a:p>
                      <a:pPr algn="ctr" fontAlgn="b"/>
                      <a:r>
                        <a:rPr lang="en-US" sz="2000" b="0" i="0" u="none" strike="noStrike" dirty="0">
                          <a:solidFill>
                            <a:srgbClr val="E46C0A"/>
                          </a:solidFill>
                          <a:effectLst/>
                          <a:latin typeface="Calibri" panose="020F0502020204030204" pitchFamily="34" charset="0"/>
                        </a:rPr>
                        <a:t>1.18</a:t>
                      </a:r>
                    </a:p>
                  </a:txBody>
                  <a:tcPr marL="9525" marR="9525" marT="9525" marB="0" anchor="b">
                    <a:lnL>
                      <a:noFill/>
                    </a:lnL>
                    <a:lnR>
                      <a:noFill/>
                    </a:lnR>
                    <a:lnT>
                      <a:noFill/>
                    </a:lnT>
                    <a:lnB>
                      <a:noFill/>
                    </a:lnB>
                    <a:solidFill>
                      <a:schemeClr val="bg1"/>
                    </a:solidFill>
                  </a:tcPr>
                </a:tc>
                <a:tc>
                  <a:txBody>
                    <a:bodyPr/>
                    <a:lstStyle/>
                    <a:p>
                      <a:pPr algn="ctr" fontAlgn="b"/>
                      <a:r>
                        <a:rPr lang="en-US" sz="2000" b="0" i="0" u="none" strike="noStrike" dirty="0">
                          <a:solidFill>
                            <a:srgbClr val="0000CC"/>
                          </a:solidFill>
                          <a:effectLst/>
                          <a:latin typeface="Calibri" panose="020F0502020204030204" pitchFamily="34" charset="0"/>
                        </a:rPr>
                        <a:t>1.09</a:t>
                      </a:r>
                    </a:p>
                  </a:txBody>
                  <a:tcPr marL="9525" marR="9525" marT="9525" marB="0" anchor="b">
                    <a:lnL>
                      <a:noFill/>
                    </a:lnL>
                    <a:lnR>
                      <a:noFill/>
                    </a:lnR>
                    <a:lnT>
                      <a:noFill/>
                    </a:lnT>
                    <a:lnB>
                      <a:noFill/>
                    </a:lnB>
                    <a:solidFill>
                      <a:schemeClr val="bg1"/>
                    </a:solidFill>
                  </a:tcPr>
                </a:tc>
                <a:tc>
                  <a:txBody>
                    <a:bodyPr/>
                    <a:lstStyle/>
                    <a:p>
                      <a:pPr algn="ctr" fontAlgn="b"/>
                      <a:r>
                        <a:rPr lang="en-US" sz="2000" b="0" i="0" u="none" strike="noStrike" dirty="0">
                          <a:solidFill>
                            <a:schemeClr val="tx1"/>
                          </a:solidFill>
                          <a:effectLst/>
                          <a:latin typeface="Calibri" panose="020F0502020204030204" pitchFamily="34" charset="0"/>
                        </a:rPr>
                        <a:t>0.036</a:t>
                      </a:r>
                    </a:p>
                  </a:txBody>
                  <a:tcPr marL="9525" marR="9525" marT="9525" marB="0" anchor="b">
                    <a:lnL>
                      <a:noFill/>
                    </a:lnL>
                    <a:lnR>
                      <a:noFill/>
                    </a:lnR>
                    <a:lnT>
                      <a:noFill/>
                    </a:lnT>
                    <a:lnB>
                      <a:noFill/>
                    </a:lnB>
                    <a:solidFill>
                      <a:schemeClr val="bg1"/>
                    </a:solidFill>
                  </a:tcPr>
                </a:tc>
                <a:tc>
                  <a:txBody>
                    <a:bodyPr/>
                    <a:lstStyle/>
                    <a:p>
                      <a:pPr algn="ctr" fontAlgn="b"/>
                      <a:r>
                        <a:rPr lang="en-US" sz="2000" b="0" i="0" u="none" strike="noStrike">
                          <a:solidFill>
                            <a:srgbClr val="FF0000"/>
                          </a:solidFill>
                          <a:effectLst/>
                          <a:latin typeface="Calibri" panose="020F0502020204030204" pitchFamily="34" charset="0"/>
                        </a:rPr>
                        <a:t>0.07</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3468997277"/>
                  </a:ext>
                </a:extLst>
              </a:tr>
              <a:tr h="238125">
                <a:tc>
                  <a:txBody>
                    <a:bodyPr/>
                    <a:lstStyle/>
                    <a:p>
                      <a:pPr algn="l" fontAlgn="b"/>
                      <a:r>
                        <a:rPr lang="en-US" sz="2000" b="0" i="0" u="none" strike="noStrike" dirty="0">
                          <a:solidFill>
                            <a:srgbClr val="000000"/>
                          </a:solidFill>
                          <a:effectLst/>
                          <a:latin typeface="Calibri" panose="020F0502020204030204" pitchFamily="34" charset="0"/>
                        </a:rPr>
                        <a:t>Birth to </a:t>
                      </a:r>
                      <a:r>
                        <a:rPr lang="en-US" sz="2000" b="0" i="0" u="none" strike="noStrike" dirty="0" err="1">
                          <a:solidFill>
                            <a:srgbClr val="000000"/>
                          </a:solidFill>
                          <a:effectLst/>
                          <a:latin typeface="Calibri" panose="020F0502020204030204" pitchFamily="34" charset="0"/>
                        </a:rPr>
                        <a:t>drylot</a:t>
                      </a:r>
                      <a:r>
                        <a:rPr lang="en-US" sz="2000" b="0" i="0" u="none" strike="noStrike" dirty="0">
                          <a:solidFill>
                            <a:srgbClr val="000000"/>
                          </a:solidFill>
                          <a:effectLst/>
                          <a:latin typeface="Calibri" panose="020F0502020204030204" pitchFamily="34" charset="0"/>
                        </a:rPr>
                        <a:t> exit (day 268)</a:t>
                      </a:r>
                    </a:p>
                  </a:txBody>
                  <a:tcPr marL="9525" marR="9525" marT="9525" marB="0" anchor="b">
                    <a:lnL>
                      <a:noFill/>
                    </a:lnL>
                    <a:lnR>
                      <a:noFill/>
                    </a:lnR>
                    <a:lnT>
                      <a:noFill/>
                    </a:lnT>
                    <a:lnB>
                      <a:noFill/>
                    </a:lnB>
                    <a:solidFill>
                      <a:schemeClr val="bg1"/>
                    </a:solidFill>
                  </a:tcPr>
                </a:tc>
                <a:tc>
                  <a:txBody>
                    <a:bodyPr/>
                    <a:lstStyle/>
                    <a:p>
                      <a:pPr algn="ctr" fontAlgn="b"/>
                      <a:r>
                        <a:rPr lang="en-US" sz="2000" b="0" i="0" u="none" strike="noStrike" dirty="0">
                          <a:solidFill>
                            <a:srgbClr val="E46C0A"/>
                          </a:solidFill>
                          <a:effectLst/>
                          <a:latin typeface="Calibri" panose="020F0502020204030204" pitchFamily="34" charset="0"/>
                        </a:rPr>
                        <a:t>0.84</a:t>
                      </a:r>
                    </a:p>
                  </a:txBody>
                  <a:tcPr marL="9525" marR="9525" marT="9525" marB="0" anchor="b">
                    <a:lnL>
                      <a:noFill/>
                    </a:lnL>
                    <a:lnR>
                      <a:noFill/>
                    </a:lnR>
                    <a:lnT>
                      <a:noFill/>
                    </a:lnT>
                    <a:lnB>
                      <a:noFill/>
                    </a:lnB>
                    <a:solidFill>
                      <a:schemeClr val="bg1"/>
                    </a:solidFill>
                  </a:tcPr>
                </a:tc>
                <a:tc>
                  <a:txBody>
                    <a:bodyPr/>
                    <a:lstStyle/>
                    <a:p>
                      <a:pPr algn="ctr" fontAlgn="b"/>
                      <a:r>
                        <a:rPr lang="en-US" sz="2000" b="0" i="0" u="none" strike="noStrike" dirty="0">
                          <a:solidFill>
                            <a:srgbClr val="0000CC"/>
                          </a:solidFill>
                          <a:effectLst/>
                          <a:latin typeface="Calibri" panose="020F0502020204030204" pitchFamily="34" charset="0"/>
                        </a:rPr>
                        <a:t>0.81</a:t>
                      </a:r>
                    </a:p>
                  </a:txBody>
                  <a:tcPr marL="9525" marR="9525" marT="9525" marB="0" anchor="b">
                    <a:lnL>
                      <a:noFill/>
                    </a:lnL>
                    <a:lnR>
                      <a:noFill/>
                    </a:lnR>
                    <a:lnT>
                      <a:noFill/>
                    </a:lnT>
                    <a:lnB>
                      <a:noFill/>
                    </a:lnB>
                    <a:solidFill>
                      <a:schemeClr val="bg1"/>
                    </a:solidFill>
                  </a:tcPr>
                </a:tc>
                <a:tc>
                  <a:txBody>
                    <a:bodyPr/>
                    <a:lstStyle/>
                    <a:p>
                      <a:pPr algn="ctr" fontAlgn="b"/>
                      <a:r>
                        <a:rPr lang="en-US" sz="2000" b="0" i="0" u="none" strike="noStrike">
                          <a:solidFill>
                            <a:srgbClr val="000000"/>
                          </a:solidFill>
                          <a:effectLst/>
                          <a:latin typeface="Calibri" panose="020F0502020204030204" pitchFamily="34" charset="0"/>
                        </a:rPr>
                        <a:t>0.026</a:t>
                      </a:r>
                    </a:p>
                  </a:txBody>
                  <a:tcPr marL="9525" marR="9525" marT="9525" marB="0" anchor="b">
                    <a:lnL>
                      <a:noFill/>
                    </a:lnL>
                    <a:lnR>
                      <a:noFill/>
                    </a:lnR>
                    <a:lnT>
                      <a:noFill/>
                    </a:lnT>
                    <a:lnB>
                      <a:noFill/>
                    </a:lnB>
                    <a:solidFill>
                      <a:schemeClr val="bg1"/>
                    </a:solidFill>
                  </a:tcPr>
                </a:tc>
                <a:tc>
                  <a:txBody>
                    <a:bodyPr/>
                    <a:lstStyle/>
                    <a:p>
                      <a:pPr algn="ctr" fontAlgn="b"/>
                      <a:r>
                        <a:rPr lang="en-US" sz="2000" b="0" i="0" u="none" strike="noStrike" dirty="0">
                          <a:solidFill>
                            <a:srgbClr val="000000"/>
                          </a:solidFill>
                          <a:effectLst/>
                          <a:latin typeface="Calibri" panose="020F0502020204030204" pitchFamily="34" charset="0"/>
                        </a:rPr>
                        <a:t>0.39</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2114734726"/>
                  </a:ext>
                </a:extLst>
              </a:tr>
            </a:tbl>
          </a:graphicData>
        </a:graphic>
      </p:graphicFrame>
      <p:sp>
        <p:nvSpPr>
          <p:cNvPr id="17" name="Rectangle 16">
            <a:extLst>
              <a:ext uri="{FF2B5EF4-FFF2-40B4-BE49-F238E27FC236}">
                <a16:creationId xmlns:a16="http://schemas.microsoft.com/office/drawing/2014/main" id="{7B5B01C5-CD07-2A6C-3CE5-9E257C4E0325}"/>
              </a:ext>
            </a:extLst>
          </p:cNvPr>
          <p:cNvSpPr/>
          <p:nvPr/>
        </p:nvSpPr>
        <p:spPr>
          <a:xfrm>
            <a:off x="7959069" y="1433372"/>
            <a:ext cx="1204058" cy="30777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i="1" baseline="30000" dirty="0" err="1">
                <a:solidFill>
                  <a:srgbClr val="000000"/>
                </a:solidFill>
              </a:rPr>
              <a:t>ab</a:t>
            </a:r>
            <a:r>
              <a:rPr lang="en-US" sz="1400" i="1" dirty="0" err="1">
                <a:solidFill>
                  <a:srgbClr val="000000"/>
                </a:solidFill>
              </a:rPr>
              <a:t>P</a:t>
            </a:r>
            <a:r>
              <a:rPr lang="en-US" sz="1400" dirty="0">
                <a:solidFill>
                  <a:srgbClr val="000000"/>
                </a:solidFill>
              </a:rPr>
              <a:t> ≤ 0.05</a:t>
            </a:r>
          </a:p>
        </p:txBody>
      </p:sp>
      <p:sp>
        <p:nvSpPr>
          <p:cNvPr id="3" name="TextBox 2">
            <a:extLst>
              <a:ext uri="{FF2B5EF4-FFF2-40B4-BE49-F238E27FC236}">
                <a16:creationId xmlns:a16="http://schemas.microsoft.com/office/drawing/2014/main" id="{60411D21-4952-6B9C-D664-91F14416E6FE}"/>
              </a:ext>
            </a:extLst>
          </p:cNvPr>
          <p:cNvSpPr txBox="1"/>
          <p:nvPr/>
        </p:nvSpPr>
        <p:spPr>
          <a:xfrm>
            <a:off x="7459136" y="884590"/>
            <a:ext cx="279244" cy="1169551"/>
          </a:xfrm>
          <a:prstGeom prst="rect">
            <a:avLst/>
          </a:prstGeom>
          <a:noFill/>
        </p:spPr>
        <p:txBody>
          <a:bodyPr wrap="none" rtlCol="0">
            <a:spAutoFit/>
          </a:bodyPr>
          <a:lstStyle/>
          <a:p>
            <a:pPr defTabSz="342892">
              <a:defRPr/>
            </a:pPr>
            <a:r>
              <a:rPr lang="en-US" sz="1400" dirty="0">
                <a:solidFill>
                  <a:prstClr val="black"/>
                </a:solidFill>
                <a:latin typeface="Calibri"/>
              </a:rPr>
              <a:t>a</a:t>
            </a:r>
          </a:p>
          <a:p>
            <a:pPr defTabSz="342892">
              <a:defRPr/>
            </a:pPr>
            <a:endParaRPr lang="en-US" sz="1400" dirty="0">
              <a:solidFill>
                <a:prstClr val="black"/>
              </a:solidFill>
              <a:latin typeface="Calibri"/>
            </a:endParaRPr>
          </a:p>
          <a:p>
            <a:pPr defTabSz="342892">
              <a:defRPr/>
            </a:pPr>
            <a:endParaRPr lang="en-US" sz="1400" dirty="0">
              <a:solidFill>
                <a:prstClr val="black"/>
              </a:solidFill>
              <a:latin typeface="Calibri"/>
            </a:endParaRPr>
          </a:p>
          <a:p>
            <a:pPr defTabSz="342892">
              <a:defRPr/>
            </a:pPr>
            <a:endParaRPr lang="en-US" sz="1400" dirty="0">
              <a:solidFill>
                <a:prstClr val="black"/>
              </a:solidFill>
              <a:latin typeface="Calibri"/>
            </a:endParaRPr>
          </a:p>
          <a:p>
            <a:pPr defTabSz="342892">
              <a:defRPr/>
            </a:pPr>
            <a:r>
              <a:rPr lang="en-US" sz="1400" dirty="0">
                <a:solidFill>
                  <a:prstClr val="black"/>
                </a:solidFill>
                <a:latin typeface="Calibri"/>
              </a:rPr>
              <a:t>b</a:t>
            </a:r>
          </a:p>
        </p:txBody>
      </p:sp>
    </p:spTree>
    <p:extLst>
      <p:ext uri="{BB962C8B-B14F-4D97-AF65-F5344CB8AC3E}">
        <p14:creationId xmlns:p14="http://schemas.microsoft.com/office/powerpoint/2010/main" val="1617543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8127F3-7496-4045-93D5-60D6F32A1942}"/>
              </a:ext>
            </a:extLst>
          </p:cNvPr>
          <p:cNvSpPr/>
          <p:nvPr/>
        </p:nvSpPr>
        <p:spPr>
          <a:xfrm>
            <a:off x="-900" y="-19859"/>
            <a:ext cx="9144000" cy="102665"/>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endParaRPr>
          </a:p>
        </p:txBody>
      </p:sp>
      <p:pic>
        <p:nvPicPr>
          <p:cNvPr id="2" name="Picture 1">
            <a:extLst>
              <a:ext uri="{FF2B5EF4-FFF2-40B4-BE49-F238E27FC236}">
                <a16:creationId xmlns:a16="http://schemas.microsoft.com/office/drawing/2014/main" id="{B70EB373-4D33-504C-4D98-74FF84F70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071" y="136352"/>
            <a:ext cx="2225996" cy="414436"/>
          </a:xfrm>
          <a:prstGeom prst="rect">
            <a:avLst/>
          </a:prstGeom>
        </p:spPr>
      </p:pic>
      <p:sp>
        <p:nvSpPr>
          <p:cNvPr id="13" name="Title 1">
            <a:extLst>
              <a:ext uri="{FF2B5EF4-FFF2-40B4-BE49-F238E27FC236}">
                <a16:creationId xmlns:a16="http://schemas.microsoft.com/office/drawing/2014/main" id="{017909C7-F4BB-F6D7-B611-CDC242363A93}"/>
              </a:ext>
            </a:extLst>
          </p:cNvPr>
          <p:cNvSpPr txBox="1">
            <a:spLocks/>
          </p:cNvSpPr>
          <p:nvPr/>
        </p:nvSpPr>
        <p:spPr>
          <a:xfrm>
            <a:off x="-11194" y="265974"/>
            <a:ext cx="6720355" cy="926880"/>
          </a:xfrm>
          <a:prstGeom prst="rect">
            <a:avLst/>
          </a:prstGeom>
        </p:spPr>
        <p:txBody>
          <a:bodyPr>
            <a:normAutofit/>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defTabSz="342884">
              <a:defRPr/>
            </a:pPr>
            <a:r>
              <a:rPr lang="en-US" sz="2400" b="1" dirty="0">
                <a:solidFill>
                  <a:prstClr val="black"/>
                </a:solidFill>
                <a:latin typeface="Calibri"/>
              </a:rPr>
              <a:t>Offspring Plasma Analyses</a:t>
            </a:r>
            <a:endParaRPr lang="en-US" sz="2400" dirty="0">
              <a:solidFill>
                <a:srgbClr val="7030A0"/>
              </a:solidFill>
              <a:latin typeface="Calibri"/>
            </a:endParaRPr>
          </a:p>
        </p:txBody>
      </p:sp>
      <p:graphicFrame>
        <p:nvGraphicFramePr>
          <p:cNvPr id="4" name="Table 3">
            <a:extLst>
              <a:ext uri="{FF2B5EF4-FFF2-40B4-BE49-F238E27FC236}">
                <a16:creationId xmlns:a16="http://schemas.microsoft.com/office/drawing/2014/main" id="{DE4B093A-C188-3CE7-B4A0-879DC194D586}"/>
              </a:ext>
            </a:extLst>
          </p:cNvPr>
          <p:cNvGraphicFramePr>
            <a:graphicFrameLocks noGrp="1"/>
          </p:cNvGraphicFramePr>
          <p:nvPr/>
        </p:nvGraphicFramePr>
        <p:xfrm>
          <a:off x="104274" y="914482"/>
          <a:ext cx="8935453" cy="1257300"/>
        </p:xfrm>
        <a:graphic>
          <a:graphicData uri="http://schemas.openxmlformats.org/drawingml/2006/table">
            <a:tbl>
              <a:tblPr/>
              <a:tblGrid>
                <a:gridCol w="2374949">
                  <a:extLst>
                    <a:ext uri="{9D8B030D-6E8A-4147-A177-3AD203B41FA5}">
                      <a16:colId xmlns:a16="http://schemas.microsoft.com/office/drawing/2014/main" val="1073105120"/>
                    </a:ext>
                  </a:extLst>
                </a:gridCol>
                <a:gridCol w="1550718">
                  <a:extLst>
                    <a:ext uri="{9D8B030D-6E8A-4147-A177-3AD203B41FA5}">
                      <a16:colId xmlns:a16="http://schemas.microsoft.com/office/drawing/2014/main" val="2574015038"/>
                    </a:ext>
                  </a:extLst>
                </a:gridCol>
                <a:gridCol w="1791660">
                  <a:extLst>
                    <a:ext uri="{9D8B030D-6E8A-4147-A177-3AD203B41FA5}">
                      <a16:colId xmlns:a16="http://schemas.microsoft.com/office/drawing/2014/main" val="1296156571"/>
                    </a:ext>
                  </a:extLst>
                </a:gridCol>
                <a:gridCol w="972504">
                  <a:extLst>
                    <a:ext uri="{9D8B030D-6E8A-4147-A177-3AD203B41FA5}">
                      <a16:colId xmlns:a16="http://schemas.microsoft.com/office/drawing/2014/main" val="870099545"/>
                    </a:ext>
                  </a:extLst>
                </a:gridCol>
                <a:gridCol w="811245">
                  <a:extLst>
                    <a:ext uri="{9D8B030D-6E8A-4147-A177-3AD203B41FA5}">
                      <a16:colId xmlns:a16="http://schemas.microsoft.com/office/drawing/2014/main" val="2355527561"/>
                    </a:ext>
                  </a:extLst>
                </a:gridCol>
                <a:gridCol w="1434377">
                  <a:extLst>
                    <a:ext uri="{9D8B030D-6E8A-4147-A177-3AD203B41FA5}">
                      <a16:colId xmlns:a16="http://schemas.microsoft.com/office/drawing/2014/main" val="387936627"/>
                    </a:ext>
                  </a:extLst>
                </a:gridCol>
              </a:tblGrid>
              <a:tr h="200025">
                <a:tc>
                  <a:txBody>
                    <a:bodyPr/>
                    <a:lstStyle/>
                    <a:p>
                      <a:pPr algn="l" fontAlgn="b"/>
                      <a:r>
                        <a:rPr lang="en-US" sz="20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fontAlgn="b"/>
                      <a:r>
                        <a:rPr lang="en-US" sz="2000" b="1" i="0" u="none" strike="noStrike">
                          <a:solidFill>
                            <a:srgbClr val="000000"/>
                          </a:solidFill>
                          <a:effectLst/>
                          <a:latin typeface="Calibri" panose="020F0502020204030204" pitchFamily="34" charset="0"/>
                        </a:rPr>
                        <a:t>Maternal treatment</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20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fontAlgn="b"/>
                      <a:r>
                        <a:rPr lang="en-US" sz="2000" b="0" i="0" u="none" strike="noStrike" dirty="0">
                          <a:solidFill>
                            <a:srgbClr val="000000"/>
                          </a:solidFill>
                          <a:effectLst/>
                          <a:latin typeface="Calibri" panose="020F0502020204030204" pitchFamily="34" charset="0"/>
                        </a:rPr>
                        <a:t>P-value</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20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855156"/>
                  </a:ext>
                </a:extLst>
              </a:tr>
              <a:tr h="200025">
                <a:tc>
                  <a:txBody>
                    <a:bodyPr/>
                    <a:lstStyle/>
                    <a:p>
                      <a:pPr algn="l" fontAlgn="b"/>
                      <a:r>
                        <a:rPr lang="en-US" sz="2000" b="1" i="0" u="none" strike="noStrike">
                          <a:solidFill>
                            <a:srgbClr val="000000"/>
                          </a:solidFill>
                          <a:effectLst/>
                          <a:latin typeface="Calibri" panose="020F0502020204030204" pitchFamily="34" charset="0"/>
                        </a:rPr>
                        <a:t>Item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E46C0A"/>
                          </a:solidFill>
                          <a:effectLst/>
                          <a:latin typeface="Calibri" panose="020F0502020204030204" pitchFamily="34" charset="0"/>
                        </a:rPr>
                        <a:t>NSH</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CC"/>
                          </a:solidFill>
                          <a:effectLst/>
                          <a:latin typeface="Calibri" panose="020F0502020204030204" pitchFamily="34" charset="0"/>
                        </a:rPr>
                        <a:t>SH</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panose="020F0502020204030204" pitchFamily="34" charset="0"/>
                        </a:rPr>
                        <a:t>SEM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panose="020F0502020204030204" pitchFamily="34" charset="0"/>
                        </a:rPr>
                        <a:t>Shade</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panose="020F0502020204030204" pitchFamily="34" charset="0"/>
                        </a:rPr>
                        <a:t>Shade × day</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4374224"/>
                  </a:ext>
                </a:extLst>
              </a:tr>
              <a:tr h="200025">
                <a:tc>
                  <a:txBody>
                    <a:bodyPr/>
                    <a:lstStyle/>
                    <a:p>
                      <a:pPr algn="l" fontAlgn="b"/>
                      <a:r>
                        <a:rPr lang="en-US" sz="2000" b="1" i="0" u="none" strike="noStrike" dirty="0">
                          <a:solidFill>
                            <a:srgbClr val="000000"/>
                          </a:solidFill>
                          <a:effectLst/>
                          <a:latin typeface="Calibri" panose="020F0502020204030204" pitchFamily="34" charset="0"/>
                        </a:rPr>
                        <a:t>Plasma cortisol, ug/dL</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a:solidFill>
                            <a:srgbClr val="E46C0A"/>
                          </a:solidFill>
                          <a:effectLst/>
                          <a:latin typeface="Calibri" panose="020F0502020204030204" pitchFamily="34" charset="0"/>
                        </a:rPr>
                        <a:t>2.43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a:solidFill>
                            <a:srgbClr val="0000CC"/>
                          </a:solidFill>
                          <a:effectLst/>
                          <a:latin typeface="Calibri" panose="020F0502020204030204" pitchFamily="34" charset="0"/>
                        </a:rPr>
                        <a:t>2.42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a:solidFill>
                            <a:srgbClr val="000000"/>
                          </a:solidFill>
                          <a:effectLst/>
                          <a:latin typeface="Calibri" panose="020F0502020204030204" pitchFamily="34" charset="0"/>
                        </a:rPr>
                        <a:t>0.149</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a:solidFill>
                            <a:srgbClr val="000000"/>
                          </a:solidFill>
                          <a:effectLst/>
                          <a:latin typeface="Calibri" panose="020F0502020204030204" pitchFamily="34" charset="0"/>
                        </a:rPr>
                        <a:t>0.93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a:solidFill>
                            <a:srgbClr val="000000"/>
                          </a:solidFill>
                          <a:effectLst/>
                          <a:latin typeface="Calibri" panose="020F0502020204030204" pitchFamily="34" charset="0"/>
                        </a:rPr>
                        <a:t>0.15</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17477046"/>
                  </a:ext>
                </a:extLst>
              </a:tr>
              <a:tr h="200025">
                <a:tc>
                  <a:txBody>
                    <a:bodyPr/>
                    <a:lstStyle/>
                    <a:p>
                      <a:pPr algn="l" fontAlgn="b"/>
                      <a:r>
                        <a:rPr lang="en-US" sz="2000" b="1" i="0" u="none" strike="noStrike" dirty="0">
                          <a:solidFill>
                            <a:srgbClr val="000000"/>
                          </a:solidFill>
                          <a:effectLst/>
                          <a:latin typeface="Calibri" panose="020F0502020204030204" pitchFamily="34" charset="0"/>
                        </a:rPr>
                        <a:t>Plasma Hp, mg/mL</a:t>
                      </a:r>
                    </a:p>
                  </a:txBody>
                  <a:tcPr marL="9525" marR="9525" marT="9525" marB="0" anchor="b">
                    <a:lnL>
                      <a:noFill/>
                    </a:lnL>
                    <a:lnR>
                      <a:noFill/>
                    </a:lnR>
                    <a:lnT>
                      <a:noFill/>
                    </a:lnT>
                    <a:lnB>
                      <a:noFill/>
                    </a:lnB>
                  </a:tcPr>
                </a:tc>
                <a:tc>
                  <a:txBody>
                    <a:bodyPr/>
                    <a:lstStyle/>
                    <a:p>
                      <a:pPr algn="ctr" fontAlgn="b"/>
                      <a:r>
                        <a:rPr lang="en-US" sz="2000" b="0" i="0" u="none" strike="noStrike" dirty="0">
                          <a:solidFill>
                            <a:srgbClr val="E46C0A"/>
                          </a:solidFill>
                          <a:effectLst/>
                          <a:latin typeface="Calibri" panose="020F0502020204030204" pitchFamily="34" charset="0"/>
                        </a:rPr>
                        <a:t>0.405</a:t>
                      </a:r>
                    </a:p>
                  </a:txBody>
                  <a:tcPr marL="9525" marR="9525" marT="9525" marB="0" anchor="b">
                    <a:lnL>
                      <a:noFill/>
                    </a:lnL>
                    <a:lnR>
                      <a:noFill/>
                    </a:lnR>
                    <a:lnT>
                      <a:noFill/>
                    </a:lnT>
                    <a:lnB>
                      <a:noFill/>
                    </a:lnB>
                  </a:tcPr>
                </a:tc>
                <a:tc>
                  <a:txBody>
                    <a:bodyPr/>
                    <a:lstStyle/>
                    <a:p>
                      <a:pPr algn="ctr" fontAlgn="b"/>
                      <a:r>
                        <a:rPr lang="en-US" sz="2000" b="0" i="0" u="none" strike="noStrike" dirty="0">
                          <a:solidFill>
                            <a:srgbClr val="0000CC"/>
                          </a:solidFill>
                          <a:effectLst/>
                          <a:latin typeface="Calibri" panose="020F0502020204030204" pitchFamily="34" charset="0"/>
                        </a:rPr>
                        <a:t>0.468</a:t>
                      </a:r>
                    </a:p>
                  </a:txBody>
                  <a:tcPr marL="9525" marR="9525" marT="9525" marB="0" anchor="b">
                    <a:lnL>
                      <a:noFill/>
                    </a:lnL>
                    <a:lnR>
                      <a:noFill/>
                    </a:lnR>
                    <a:lnT>
                      <a:noFill/>
                    </a:lnT>
                    <a:lnB>
                      <a:noFill/>
                    </a:lnB>
                  </a:tcPr>
                </a:tc>
                <a:tc>
                  <a:txBody>
                    <a:bodyPr/>
                    <a:lstStyle/>
                    <a:p>
                      <a:pPr algn="ctr" fontAlgn="b"/>
                      <a:r>
                        <a:rPr lang="en-US" sz="2000" b="0" i="0" u="none" strike="noStrike" dirty="0">
                          <a:solidFill>
                            <a:schemeClr val="tx1"/>
                          </a:solidFill>
                          <a:effectLst/>
                          <a:latin typeface="Calibri" panose="020F0502020204030204" pitchFamily="34" charset="0"/>
                        </a:rPr>
                        <a:t>0.0235</a:t>
                      </a:r>
                    </a:p>
                  </a:txBody>
                  <a:tcPr marL="9525" marR="9525" marT="9525" marB="0" anchor="b">
                    <a:lnL>
                      <a:noFill/>
                    </a:lnL>
                    <a:lnR>
                      <a:noFill/>
                    </a:lnR>
                    <a:lnT>
                      <a:noFill/>
                    </a:lnT>
                    <a:lnB>
                      <a:noFill/>
                    </a:lnB>
                  </a:tcPr>
                </a:tc>
                <a:tc>
                  <a:txBody>
                    <a:bodyPr/>
                    <a:lstStyle/>
                    <a:p>
                      <a:pPr algn="ctr" fontAlgn="b"/>
                      <a:r>
                        <a:rPr lang="en-US" sz="2000" b="0" i="0" u="none" strike="noStrike">
                          <a:solidFill>
                            <a:srgbClr val="FF0000"/>
                          </a:solidFill>
                          <a:effectLst/>
                          <a:latin typeface="Calibri" panose="020F0502020204030204" pitchFamily="34" charset="0"/>
                        </a:rPr>
                        <a:t>0.06</a:t>
                      </a:r>
                    </a:p>
                  </a:txBody>
                  <a:tcPr marL="9525" marR="9525" marT="9525" marB="0" anchor="b">
                    <a:lnL>
                      <a:noFill/>
                    </a:lnL>
                    <a:lnR>
                      <a:noFill/>
                    </a:lnR>
                    <a:lnT>
                      <a:noFill/>
                    </a:lnT>
                    <a:lnB>
                      <a:noFill/>
                    </a:lnB>
                  </a:tcPr>
                </a:tc>
                <a:tc>
                  <a:txBody>
                    <a:bodyPr/>
                    <a:lstStyle/>
                    <a:p>
                      <a:pPr algn="ctr" fontAlgn="b"/>
                      <a:r>
                        <a:rPr lang="en-US" sz="2000" b="0" i="0" u="none" strike="noStrike" dirty="0">
                          <a:solidFill>
                            <a:srgbClr val="000000"/>
                          </a:solidFill>
                          <a:effectLst/>
                          <a:latin typeface="Calibri" panose="020F0502020204030204" pitchFamily="34" charset="0"/>
                        </a:rPr>
                        <a:t>0.80</a:t>
                      </a:r>
                    </a:p>
                  </a:txBody>
                  <a:tcPr marL="9525" marR="9525" marT="9525" marB="0" anchor="b">
                    <a:lnL>
                      <a:noFill/>
                    </a:lnL>
                    <a:lnR>
                      <a:noFill/>
                    </a:lnR>
                    <a:lnT>
                      <a:noFill/>
                    </a:lnT>
                    <a:lnB>
                      <a:noFill/>
                    </a:lnB>
                  </a:tcPr>
                </a:tc>
                <a:extLst>
                  <a:ext uri="{0D108BD9-81ED-4DB2-BD59-A6C34878D82A}">
                    <a16:rowId xmlns:a16="http://schemas.microsoft.com/office/drawing/2014/main" val="1730988561"/>
                  </a:ext>
                </a:extLst>
              </a:tr>
            </a:tbl>
          </a:graphicData>
        </a:graphic>
      </p:graphicFrame>
      <p:graphicFrame>
        <p:nvGraphicFramePr>
          <p:cNvPr id="7" name="Table 6">
            <a:extLst>
              <a:ext uri="{FF2B5EF4-FFF2-40B4-BE49-F238E27FC236}">
                <a16:creationId xmlns:a16="http://schemas.microsoft.com/office/drawing/2014/main" id="{49C01ED2-6251-F821-DFDF-BB110B95F856}"/>
              </a:ext>
            </a:extLst>
          </p:cNvPr>
          <p:cNvGraphicFramePr>
            <a:graphicFrameLocks noGrp="1"/>
          </p:cNvGraphicFramePr>
          <p:nvPr/>
        </p:nvGraphicFramePr>
        <p:xfrm>
          <a:off x="104274" y="2813848"/>
          <a:ext cx="8935453" cy="3434552"/>
        </p:xfrm>
        <a:graphic>
          <a:graphicData uri="http://schemas.openxmlformats.org/drawingml/2006/table">
            <a:tbl>
              <a:tblPr/>
              <a:tblGrid>
                <a:gridCol w="2165683">
                  <a:extLst>
                    <a:ext uri="{9D8B030D-6E8A-4147-A177-3AD203B41FA5}">
                      <a16:colId xmlns:a16="http://schemas.microsoft.com/office/drawing/2014/main" val="3864324167"/>
                    </a:ext>
                  </a:extLst>
                </a:gridCol>
                <a:gridCol w="1217487">
                  <a:extLst>
                    <a:ext uri="{9D8B030D-6E8A-4147-A177-3AD203B41FA5}">
                      <a16:colId xmlns:a16="http://schemas.microsoft.com/office/drawing/2014/main" val="530349129"/>
                    </a:ext>
                  </a:extLst>
                </a:gridCol>
                <a:gridCol w="1037528">
                  <a:extLst>
                    <a:ext uri="{9D8B030D-6E8A-4147-A177-3AD203B41FA5}">
                      <a16:colId xmlns:a16="http://schemas.microsoft.com/office/drawing/2014/main" val="221515983"/>
                    </a:ext>
                  </a:extLst>
                </a:gridCol>
                <a:gridCol w="1395184">
                  <a:extLst>
                    <a:ext uri="{9D8B030D-6E8A-4147-A177-3AD203B41FA5}">
                      <a16:colId xmlns:a16="http://schemas.microsoft.com/office/drawing/2014/main" val="4278772675"/>
                    </a:ext>
                  </a:extLst>
                </a:gridCol>
                <a:gridCol w="877870">
                  <a:extLst>
                    <a:ext uri="{9D8B030D-6E8A-4147-A177-3AD203B41FA5}">
                      <a16:colId xmlns:a16="http://schemas.microsoft.com/office/drawing/2014/main" val="2235674243"/>
                    </a:ext>
                  </a:extLst>
                </a:gridCol>
                <a:gridCol w="942289">
                  <a:extLst>
                    <a:ext uri="{9D8B030D-6E8A-4147-A177-3AD203B41FA5}">
                      <a16:colId xmlns:a16="http://schemas.microsoft.com/office/drawing/2014/main" val="1879518753"/>
                    </a:ext>
                  </a:extLst>
                </a:gridCol>
                <a:gridCol w="1299412">
                  <a:extLst>
                    <a:ext uri="{9D8B030D-6E8A-4147-A177-3AD203B41FA5}">
                      <a16:colId xmlns:a16="http://schemas.microsoft.com/office/drawing/2014/main" val="845268767"/>
                    </a:ext>
                  </a:extLst>
                </a:gridCol>
              </a:tblGrid>
              <a:tr h="156068">
                <a:tc>
                  <a:txBody>
                    <a:bodyPr/>
                    <a:lstStyle/>
                    <a:p>
                      <a:pPr algn="l" fontAlgn="b"/>
                      <a:r>
                        <a:rPr lang="en-US" sz="2000" b="0" i="0" u="none" strike="noStrike">
                          <a:solidFill>
                            <a:srgbClr val="000000"/>
                          </a:solidFill>
                          <a:effectLst/>
                          <a:latin typeface="Calibri" panose="020F0502020204030204" pitchFamily="34" charset="0"/>
                        </a:rPr>
                        <a:t> </a:t>
                      </a:r>
                    </a:p>
                  </a:txBody>
                  <a:tcPr marL="7432" marR="7432" marT="7432"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r>
                        <a:rPr lang="en-US" sz="2000" b="1" i="0" u="none" strike="noStrike">
                          <a:solidFill>
                            <a:srgbClr val="000000"/>
                          </a:solidFill>
                          <a:effectLst/>
                          <a:latin typeface="Calibri" panose="020F0502020204030204" pitchFamily="34" charset="0"/>
                        </a:rPr>
                        <a:t>Maternal treatment</a:t>
                      </a:r>
                      <a:endParaRPr lang="en-US"/>
                    </a:p>
                  </a:txBody>
                  <a:tcPr marL="7432" marR="7432" marT="7432" marB="0" anchor="b">
                    <a:lnL>
                      <a:noFill/>
                    </a:lnL>
                    <a:lnR>
                      <a:noFill/>
                    </a:lnR>
                    <a:lnT w="6350" cap="flat" cmpd="sng" algn="ctr">
                      <a:solidFill>
                        <a:srgbClr val="00000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lnL w="12700" cmpd="sng">
                      <a:noFill/>
                      <a:prstDash val="solid"/>
                    </a:lnL>
                  </a:tcPr>
                </a:tc>
                <a:tc>
                  <a:txBody>
                    <a:bodyPr/>
                    <a:lstStyle/>
                    <a:p>
                      <a:pPr algn="ctr" fontAlgn="b"/>
                      <a:r>
                        <a:rPr lang="en-US" sz="2000" b="0" i="0" u="none" strike="noStrike" dirty="0">
                          <a:solidFill>
                            <a:srgbClr val="000000"/>
                          </a:solidFill>
                          <a:effectLst/>
                          <a:latin typeface="Calibri" panose="020F0502020204030204" pitchFamily="34" charset="0"/>
                        </a:rPr>
                        <a:t> </a:t>
                      </a:r>
                    </a:p>
                  </a:txBody>
                  <a:tcPr marL="7432" marR="7432" marT="74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a:solidFill>
                            <a:srgbClr val="000000"/>
                          </a:solidFill>
                          <a:effectLst/>
                          <a:latin typeface="Calibri" panose="020F0502020204030204" pitchFamily="34" charset="0"/>
                        </a:rPr>
                        <a:t> </a:t>
                      </a:r>
                    </a:p>
                  </a:txBody>
                  <a:tcPr marL="7432" marR="7432" marT="7432"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fontAlgn="b"/>
                      <a:r>
                        <a:rPr lang="en-US" sz="2000" b="0" i="0" u="none" strike="noStrike" dirty="0">
                          <a:solidFill>
                            <a:srgbClr val="000000"/>
                          </a:solidFill>
                          <a:effectLst/>
                          <a:latin typeface="Calibri" panose="020F0502020204030204" pitchFamily="34" charset="0"/>
                        </a:rPr>
                        <a:t>P-value</a:t>
                      </a:r>
                    </a:p>
                  </a:txBody>
                  <a:tcPr marL="7432" marR="7432" marT="74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2000" b="0" i="0" u="none" strike="noStrike" dirty="0">
                        <a:solidFill>
                          <a:srgbClr val="000000"/>
                        </a:solidFill>
                        <a:effectLst/>
                        <a:latin typeface="Calibri" panose="020F0502020204030204" pitchFamily="34" charset="0"/>
                      </a:endParaRPr>
                    </a:p>
                  </a:txBody>
                  <a:tcPr marL="7432" marR="7432" marT="74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6611928"/>
                  </a:ext>
                </a:extLst>
              </a:tr>
              <a:tr h="156068">
                <a:tc>
                  <a:txBody>
                    <a:bodyPr/>
                    <a:lstStyle/>
                    <a:p>
                      <a:pPr algn="l" fontAlgn="b"/>
                      <a:r>
                        <a:rPr lang="en-US" sz="2000" b="1" i="0" u="none" strike="noStrike" dirty="0">
                          <a:solidFill>
                            <a:srgbClr val="000000"/>
                          </a:solidFill>
                          <a:effectLst/>
                          <a:latin typeface="Calibri" panose="020F0502020204030204" pitchFamily="34" charset="0"/>
                        </a:rPr>
                        <a:t>Item</a:t>
                      </a:r>
                    </a:p>
                  </a:txBody>
                  <a:tcPr marL="7432" marR="7432" marT="74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E46C0A"/>
                          </a:solidFill>
                          <a:effectLst/>
                          <a:latin typeface="Calibri" panose="020F0502020204030204" pitchFamily="34" charset="0"/>
                        </a:rPr>
                        <a:t>NSH</a:t>
                      </a:r>
                    </a:p>
                  </a:txBody>
                  <a:tcPr marL="7432" marR="7432" marT="7432" marB="0" anchor="b">
                    <a:lnL>
                      <a:noFill/>
                    </a:lnL>
                    <a:lnR>
                      <a:noFill/>
                    </a:lnR>
                    <a:lnT w="12700" cap="flat" cmpd="sng" algn="ctr">
                      <a:solidFill>
                        <a:schemeClr val="bg1">
                          <a:lumMod val="5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CC"/>
                          </a:solidFill>
                          <a:effectLst/>
                          <a:latin typeface="Calibri" panose="020F0502020204030204" pitchFamily="34" charset="0"/>
                        </a:rPr>
                        <a:t>SH</a:t>
                      </a:r>
                    </a:p>
                  </a:txBody>
                  <a:tcPr marL="7432" marR="7432" marT="7432" marB="0" anchor="b">
                    <a:lnL>
                      <a:noFill/>
                    </a:lnL>
                    <a:lnR>
                      <a:noFill/>
                    </a:lnR>
                    <a:lnT w="12700" cap="flat" cmpd="sng" algn="ctr">
                      <a:solidFill>
                        <a:schemeClr val="bg1">
                          <a:lumMod val="5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panose="020F0502020204030204" pitchFamily="34" charset="0"/>
                        </a:rPr>
                        <a:t>SEM</a:t>
                      </a:r>
                    </a:p>
                  </a:txBody>
                  <a:tcPr marL="7432" marR="7432" marT="74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P</a:t>
                      </a:r>
                    </a:p>
                  </a:txBody>
                  <a:tcPr marL="7432" marR="7432" marT="74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panose="020F0502020204030204" pitchFamily="34" charset="0"/>
                        </a:rPr>
                        <a:t>Shade</a:t>
                      </a:r>
                    </a:p>
                  </a:txBody>
                  <a:tcPr marL="7432" marR="7432" marT="74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panose="020F0502020204030204" pitchFamily="34" charset="0"/>
                        </a:rPr>
                        <a:t>Shade × day</a:t>
                      </a:r>
                    </a:p>
                  </a:txBody>
                  <a:tcPr marL="7432" marR="7432" marT="74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825363"/>
                  </a:ext>
                </a:extLst>
              </a:tr>
              <a:tr h="156068">
                <a:tc>
                  <a:txBody>
                    <a:bodyPr/>
                    <a:lstStyle/>
                    <a:p>
                      <a:pPr algn="l" fontAlgn="b"/>
                      <a:r>
                        <a:rPr lang="en-US" sz="2000" b="1" i="0" u="none" strike="noStrike" dirty="0">
                          <a:solidFill>
                            <a:srgbClr val="000000"/>
                          </a:solidFill>
                          <a:effectLst/>
                          <a:latin typeface="Calibri" panose="020F0502020204030204" pitchFamily="34" charset="0"/>
                        </a:rPr>
                        <a:t>BRSV</a:t>
                      </a:r>
                    </a:p>
                  </a:txBody>
                  <a:tcPr marL="7432" marR="7432" marT="74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2000" b="1" i="0" u="none" strike="noStrike" dirty="0">
                        <a:solidFill>
                          <a:srgbClr val="000000"/>
                        </a:solidFill>
                        <a:effectLst/>
                        <a:latin typeface="Calibri" panose="020F0502020204030204" pitchFamily="34" charset="0"/>
                      </a:endParaRPr>
                    </a:p>
                  </a:txBody>
                  <a:tcPr marL="7432" marR="7432" marT="74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2000" b="1" i="0" u="none" strike="noStrike" dirty="0">
                        <a:solidFill>
                          <a:srgbClr val="0000CC"/>
                        </a:solidFill>
                        <a:effectLst/>
                        <a:latin typeface="Calibri" panose="020F0502020204030204" pitchFamily="34" charset="0"/>
                      </a:endParaRPr>
                    </a:p>
                  </a:txBody>
                  <a:tcPr marL="7432" marR="7432" marT="74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2000" b="1" i="0" u="none" strike="noStrike">
                        <a:solidFill>
                          <a:srgbClr val="000000"/>
                        </a:solidFill>
                        <a:effectLst/>
                        <a:latin typeface="Calibri" panose="020F0502020204030204" pitchFamily="34" charset="0"/>
                      </a:endParaRPr>
                    </a:p>
                  </a:txBody>
                  <a:tcPr marL="7432" marR="7432" marT="74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2000" b="1" i="0" u="none" strike="noStrike">
                        <a:solidFill>
                          <a:srgbClr val="FF0000"/>
                        </a:solidFill>
                        <a:effectLst/>
                        <a:latin typeface="Calibri" panose="020F0502020204030204" pitchFamily="34" charset="0"/>
                      </a:endParaRPr>
                    </a:p>
                  </a:txBody>
                  <a:tcPr marL="7432" marR="7432" marT="74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2000" b="1" i="0" u="none" strike="noStrike">
                        <a:solidFill>
                          <a:srgbClr val="000000"/>
                        </a:solidFill>
                        <a:effectLst/>
                        <a:latin typeface="Calibri" panose="020F0502020204030204" pitchFamily="34" charset="0"/>
                      </a:endParaRPr>
                    </a:p>
                  </a:txBody>
                  <a:tcPr marL="7432" marR="7432" marT="74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2000" b="1" i="0" u="none" strike="noStrike" dirty="0">
                        <a:solidFill>
                          <a:srgbClr val="000000"/>
                        </a:solidFill>
                        <a:effectLst/>
                        <a:latin typeface="Calibri" panose="020F0502020204030204" pitchFamily="34" charset="0"/>
                      </a:endParaRPr>
                    </a:p>
                  </a:txBody>
                  <a:tcPr marL="7432" marR="7432" marT="7432"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109291972"/>
                  </a:ext>
                </a:extLst>
              </a:tr>
              <a:tr h="156068">
                <a:tc gridSpan="2">
                  <a:txBody>
                    <a:bodyPr/>
                    <a:lstStyle/>
                    <a:p>
                      <a:pPr algn="l" fontAlgn="b"/>
                      <a:r>
                        <a:rPr lang="en-US" sz="2000" b="1" i="0" u="none" strike="noStrike" dirty="0">
                          <a:solidFill>
                            <a:srgbClr val="000000"/>
                          </a:solidFill>
                          <a:effectLst/>
                          <a:latin typeface="Calibri" panose="020F0502020204030204" pitchFamily="34" charset="0"/>
                        </a:rPr>
                        <a:t>Seroconversion, % of total </a:t>
                      </a:r>
                    </a:p>
                  </a:txBody>
                  <a:tcPr marL="7432" marR="7432" marT="7432" marB="0" anchor="b">
                    <a:lnL>
                      <a:noFill/>
                    </a:lnL>
                    <a:lnR>
                      <a:noFill/>
                    </a:lnR>
                    <a:lnT>
                      <a:noFill/>
                    </a:lnT>
                    <a:lnB>
                      <a:noFill/>
                    </a:lnB>
                  </a:tcPr>
                </a:tc>
                <a:tc hMerge="1">
                  <a:txBody>
                    <a:bodyPr/>
                    <a:lstStyle/>
                    <a:p>
                      <a:pPr algn="l" fontAlgn="b"/>
                      <a:endParaRPr lang="en-US" sz="2000" b="1" i="0" u="none" strike="noStrike" dirty="0">
                        <a:solidFill>
                          <a:srgbClr val="000000"/>
                        </a:solidFill>
                        <a:effectLst/>
                        <a:latin typeface="Calibri" panose="020F0502020204030204" pitchFamily="34" charset="0"/>
                      </a:endParaRPr>
                    </a:p>
                  </a:txBody>
                  <a:tcPr marL="7432" marR="7432" marT="7432" marB="0" anchor="b">
                    <a:lnL>
                      <a:noFill/>
                    </a:lnL>
                    <a:lnR>
                      <a:noFill/>
                    </a:lnR>
                    <a:lnT>
                      <a:noFill/>
                    </a:lnT>
                    <a:lnB>
                      <a:noFill/>
                    </a:lnB>
                  </a:tcPr>
                </a:tc>
                <a:tc>
                  <a:txBody>
                    <a:bodyPr/>
                    <a:lstStyle/>
                    <a:p>
                      <a:pPr algn="ctr" fontAlgn="b"/>
                      <a:endParaRPr lang="en-US" sz="2000" b="0" i="0" u="none" strike="noStrike" dirty="0">
                        <a:solidFill>
                          <a:srgbClr val="0000CC"/>
                        </a:solidFill>
                        <a:effectLst/>
                        <a:latin typeface="Calibri" panose="020F0502020204030204" pitchFamily="34" charset="0"/>
                      </a:endParaRPr>
                    </a:p>
                  </a:txBody>
                  <a:tcPr marL="7432" marR="7432" marT="7432"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432" marR="7432" marT="7432"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432" marR="7432" marT="7432"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432" marR="7432" marT="7432"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432" marR="7432" marT="7432" marB="0" anchor="b">
                    <a:lnL>
                      <a:noFill/>
                    </a:lnL>
                    <a:lnR>
                      <a:noFill/>
                    </a:lnR>
                    <a:lnT>
                      <a:noFill/>
                    </a:lnT>
                    <a:lnB>
                      <a:noFill/>
                    </a:lnB>
                  </a:tcPr>
                </a:tc>
                <a:extLst>
                  <a:ext uri="{0D108BD9-81ED-4DB2-BD59-A6C34878D82A}">
                    <a16:rowId xmlns:a16="http://schemas.microsoft.com/office/drawing/2014/main" val="941642286"/>
                  </a:ext>
                </a:extLst>
              </a:tr>
              <a:tr h="156068">
                <a:tc>
                  <a:txBody>
                    <a:bodyPr/>
                    <a:lstStyle/>
                    <a:p>
                      <a:pPr algn="l" fontAlgn="b"/>
                      <a:r>
                        <a:rPr lang="en-US" sz="2000" b="0" i="0" u="none" strike="noStrike">
                          <a:solidFill>
                            <a:srgbClr val="000000"/>
                          </a:solidFill>
                          <a:effectLst/>
                          <a:latin typeface="Calibri" panose="020F0502020204030204" pitchFamily="34" charset="0"/>
                        </a:rPr>
                        <a:t>Day 222</a:t>
                      </a:r>
                    </a:p>
                  </a:txBody>
                  <a:tcPr marL="7432" marR="7432" marT="7432" marB="0" anchor="b">
                    <a:lnL>
                      <a:noFill/>
                    </a:lnL>
                    <a:lnR>
                      <a:noFill/>
                    </a:lnR>
                    <a:lnT>
                      <a:noFill/>
                    </a:lnT>
                    <a:lnB>
                      <a:noFill/>
                    </a:lnB>
                  </a:tcPr>
                </a:tc>
                <a:tc>
                  <a:txBody>
                    <a:bodyPr/>
                    <a:lstStyle/>
                    <a:p>
                      <a:pPr algn="ctr" fontAlgn="b"/>
                      <a:r>
                        <a:rPr lang="en-US" sz="2000" b="0" i="0" u="none" strike="noStrike">
                          <a:solidFill>
                            <a:srgbClr val="E46C0A"/>
                          </a:solidFill>
                          <a:effectLst/>
                          <a:latin typeface="Calibri" panose="020F0502020204030204" pitchFamily="34" charset="0"/>
                        </a:rPr>
                        <a:t>76.9</a:t>
                      </a:r>
                      <a:endParaRPr lang="en-US" sz="2000" b="0" i="0" u="none" strike="noStrike" dirty="0">
                        <a:solidFill>
                          <a:srgbClr val="E46C0A"/>
                        </a:solidFill>
                        <a:effectLst/>
                        <a:latin typeface="Calibri" panose="020F0502020204030204" pitchFamily="34" charset="0"/>
                      </a:endParaRPr>
                    </a:p>
                  </a:txBody>
                  <a:tcPr marL="7432" marR="7432" marT="7432" marB="0" anchor="b">
                    <a:lnL>
                      <a:noFill/>
                    </a:lnL>
                    <a:lnR>
                      <a:noFill/>
                    </a:lnR>
                    <a:lnT>
                      <a:noFill/>
                    </a:lnT>
                    <a:lnB>
                      <a:noFill/>
                    </a:lnB>
                  </a:tcPr>
                </a:tc>
                <a:tc>
                  <a:txBody>
                    <a:bodyPr/>
                    <a:lstStyle/>
                    <a:p>
                      <a:pPr algn="ctr" fontAlgn="b"/>
                      <a:r>
                        <a:rPr lang="en-US" sz="2000" b="0" i="0" u="none" strike="noStrike">
                          <a:solidFill>
                            <a:srgbClr val="0000CC"/>
                          </a:solidFill>
                          <a:effectLst/>
                          <a:latin typeface="Calibri" panose="020F0502020204030204" pitchFamily="34" charset="0"/>
                        </a:rPr>
                        <a:t>50.0</a:t>
                      </a:r>
                    </a:p>
                  </a:txBody>
                  <a:tcPr marL="7432" marR="7432" marT="7432" marB="0" anchor="b">
                    <a:lnL>
                      <a:noFill/>
                    </a:lnL>
                    <a:lnR>
                      <a:noFill/>
                    </a:lnR>
                    <a:lnT>
                      <a:noFill/>
                    </a:lnT>
                    <a:lnB>
                      <a:noFill/>
                    </a:lnB>
                  </a:tcPr>
                </a:tc>
                <a:tc>
                  <a:txBody>
                    <a:bodyPr/>
                    <a:lstStyle/>
                    <a:p>
                      <a:pPr algn="ctr" fontAlgn="b"/>
                      <a:r>
                        <a:rPr lang="en-US" sz="2000" b="0" i="0" u="none" strike="noStrike">
                          <a:solidFill>
                            <a:srgbClr val="000000"/>
                          </a:solidFill>
                          <a:effectLst/>
                          <a:latin typeface="Calibri" panose="020F0502020204030204" pitchFamily="34" charset="0"/>
                        </a:rPr>
                        <a:t>8.57</a:t>
                      </a:r>
                    </a:p>
                  </a:txBody>
                  <a:tcPr marL="7432" marR="7432" marT="7432" marB="0" anchor="b">
                    <a:lnL>
                      <a:noFill/>
                    </a:lnL>
                    <a:lnR>
                      <a:noFill/>
                    </a:lnR>
                    <a:lnT>
                      <a:noFill/>
                    </a:lnT>
                    <a:lnB>
                      <a:noFill/>
                    </a:lnB>
                  </a:tcPr>
                </a:tc>
                <a:tc>
                  <a:txBody>
                    <a:bodyPr/>
                    <a:lstStyle/>
                    <a:p>
                      <a:pPr algn="ctr" fontAlgn="b"/>
                      <a:r>
                        <a:rPr lang="en-US" sz="2000" b="0" i="0" u="none" strike="noStrike">
                          <a:solidFill>
                            <a:srgbClr val="FF0000"/>
                          </a:solidFill>
                          <a:effectLst/>
                          <a:latin typeface="Calibri" panose="020F0502020204030204" pitchFamily="34" charset="0"/>
                        </a:rPr>
                        <a:t>0.02</a:t>
                      </a:r>
                    </a:p>
                  </a:txBody>
                  <a:tcPr marL="7432" marR="7432" marT="7432" marB="0" anchor="b">
                    <a:lnL>
                      <a:noFill/>
                    </a:lnL>
                    <a:lnR>
                      <a:noFill/>
                    </a:lnR>
                    <a:lnT>
                      <a:noFill/>
                    </a:lnT>
                    <a:lnB>
                      <a:noFill/>
                    </a:lnB>
                  </a:tcPr>
                </a:tc>
                <a:tc>
                  <a:txBody>
                    <a:bodyPr/>
                    <a:lstStyle/>
                    <a:p>
                      <a:pPr algn="ctr" fontAlgn="b"/>
                      <a:r>
                        <a:rPr lang="en-US" sz="2000" b="0" i="0" u="none" strike="noStrike">
                          <a:solidFill>
                            <a:srgbClr val="000000"/>
                          </a:solidFill>
                          <a:effectLst/>
                          <a:latin typeface="Calibri" panose="020F0502020204030204" pitchFamily="34" charset="0"/>
                        </a:rPr>
                        <a:t>0.23</a:t>
                      </a:r>
                    </a:p>
                  </a:txBody>
                  <a:tcPr marL="7432" marR="7432" marT="7432" marB="0" anchor="b">
                    <a:lnL>
                      <a:noFill/>
                    </a:lnL>
                    <a:lnR>
                      <a:noFill/>
                    </a:lnR>
                    <a:lnT>
                      <a:noFill/>
                    </a:lnT>
                    <a:lnB>
                      <a:noFill/>
                    </a:lnB>
                  </a:tcPr>
                </a:tc>
                <a:tc>
                  <a:txBody>
                    <a:bodyPr/>
                    <a:lstStyle/>
                    <a:p>
                      <a:pPr algn="ctr" fontAlgn="b"/>
                      <a:r>
                        <a:rPr lang="en-US" sz="2000" b="0" i="0" u="none" strike="noStrike" dirty="0">
                          <a:solidFill>
                            <a:srgbClr val="FF0000"/>
                          </a:solidFill>
                          <a:effectLst/>
                          <a:latin typeface="Calibri" panose="020F0502020204030204" pitchFamily="34" charset="0"/>
                        </a:rPr>
                        <a:t>0.01</a:t>
                      </a:r>
                    </a:p>
                  </a:txBody>
                  <a:tcPr marL="7432" marR="7432" marT="7432" marB="0" anchor="b">
                    <a:lnL>
                      <a:noFill/>
                    </a:lnL>
                    <a:lnR>
                      <a:noFill/>
                    </a:lnR>
                    <a:lnT>
                      <a:noFill/>
                    </a:lnT>
                    <a:lnB>
                      <a:noFill/>
                    </a:lnB>
                  </a:tcPr>
                </a:tc>
                <a:extLst>
                  <a:ext uri="{0D108BD9-81ED-4DB2-BD59-A6C34878D82A}">
                    <a16:rowId xmlns:a16="http://schemas.microsoft.com/office/drawing/2014/main" val="1599353196"/>
                  </a:ext>
                </a:extLst>
              </a:tr>
              <a:tr h="156068">
                <a:tc>
                  <a:txBody>
                    <a:bodyPr/>
                    <a:lstStyle/>
                    <a:p>
                      <a:pPr algn="l" fontAlgn="b"/>
                      <a:r>
                        <a:rPr lang="en-US" sz="2000" b="0" i="0" u="none" strike="noStrike">
                          <a:solidFill>
                            <a:srgbClr val="000000"/>
                          </a:solidFill>
                          <a:effectLst/>
                          <a:latin typeface="Calibri" panose="020F0502020204030204" pitchFamily="34" charset="0"/>
                        </a:rPr>
                        <a:t>Day 236</a:t>
                      </a:r>
                    </a:p>
                  </a:txBody>
                  <a:tcPr marL="7432" marR="7432" marT="7432" marB="0" anchor="b">
                    <a:lnL>
                      <a:noFill/>
                    </a:lnL>
                    <a:lnR>
                      <a:noFill/>
                    </a:lnR>
                    <a:lnT>
                      <a:noFill/>
                    </a:lnT>
                    <a:lnB>
                      <a:noFill/>
                    </a:lnB>
                  </a:tcPr>
                </a:tc>
                <a:tc>
                  <a:txBody>
                    <a:bodyPr/>
                    <a:lstStyle/>
                    <a:p>
                      <a:pPr algn="ctr" fontAlgn="b"/>
                      <a:r>
                        <a:rPr lang="en-US" sz="2000" b="0" i="0" u="none" strike="noStrike">
                          <a:solidFill>
                            <a:srgbClr val="E46C0A"/>
                          </a:solidFill>
                          <a:effectLst/>
                          <a:latin typeface="Calibri" panose="020F0502020204030204" pitchFamily="34" charset="0"/>
                        </a:rPr>
                        <a:t>69.2</a:t>
                      </a:r>
                    </a:p>
                  </a:txBody>
                  <a:tcPr marL="7432" marR="7432" marT="7432" marB="0" anchor="b">
                    <a:lnL>
                      <a:noFill/>
                    </a:lnL>
                    <a:lnR>
                      <a:noFill/>
                    </a:lnR>
                    <a:lnT>
                      <a:noFill/>
                    </a:lnT>
                    <a:lnB>
                      <a:noFill/>
                    </a:lnB>
                  </a:tcPr>
                </a:tc>
                <a:tc>
                  <a:txBody>
                    <a:bodyPr/>
                    <a:lstStyle/>
                    <a:p>
                      <a:pPr algn="ctr" fontAlgn="b"/>
                      <a:r>
                        <a:rPr lang="en-US" sz="2000" b="0" i="0" u="none" strike="noStrike">
                          <a:solidFill>
                            <a:srgbClr val="0000CC"/>
                          </a:solidFill>
                          <a:effectLst/>
                          <a:latin typeface="Calibri" panose="020F0502020204030204" pitchFamily="34" charset="0"/>
                        </a:rPr>
                        <a:t>50.0</a:t>
                      </a:r>
                    </a:p>
                  </a:txBody>
                  <a:tcPr marL="7432" marR="7432" marT="7432" marB="0" anchor="b">
                    <a:lnL>
                      <a:noFill/>
                    </a:lnL>
                    <a:lnR>
                      <a:noFill/>
                    </a:lnR>
                    <a:lnT>
                      <a:noFill/>
                    </a:lnT>
                    <a:lnB>
                      <a:noFill/>
                    </a:lnB>
                  </a:tcPr>
                </a:tc>
                <a:tc>
                  <a:txBody>
                    <a:bodyPr/>
                    <a:lstStyle/>
                    <a:p>
                      <a:pPr algn="ctr" fontAlgn="b"/>
                      <a:r>
                        <a:rPr lang="en-US" sz="2000" b="0" i="0" u="none" strike="noStrike">
                          <a:solidFill>
                            <a:srgbClr val="000000"/>
                          </a:solidFill>
                          <a:effectLst/>
                          <a:latin typeface="Calibri" panose="020F0502020204030204" pitchFamily="34" charset="0"/>
                        </a:rPr>
                        <a:t>8.57</a:t>
                      </a:r>
                    </a:p>
                  </a:txBody>
                  <a:tcPr marL="7432" marR="7432" marT="7432" marB="0" anchor="b">
                    <a:lnL>
                      <a:noFill/>
                    </a:lnL>
                    <a:lnR>
                      <a:noFill/>
                    </a:lnR>
                    <a:lnT>
                      <a:noFill/>
                    </a:lnT>
                    <a:lnB>
                      <a:noFill/>
                    </a:lnB>
                  </a:tcPr>
                </a:tc>
                <a:tc>
                  <a:txBody>
                    <a:bodyPr/>
                    <a:lstStyle/>
                    <a:p>
                      <a:pPr algn="ctr" fontAlgn="b"/>
                      <a:r>
                        <a:rPr lang="en-US" sz="2000" b="0" i="0" u="none" strike="noStrike">
                          <a:solidFill>
                            <a:srgbClr val="FF0000"/>
                          </a:solidFill>
                          <a:effectLst/>
                          <a:latin typeface="Calibri" panose="020F0502020204030204" pitchFamily="34" charset="0"/>
                        </a:rPr>
                        <a:t>0.10</a:t>
                      </a:r>
                    </a:p>
                  </a:txBody>
                  <a:tcPr marL="7432" marR="7432" marT="7432"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432" marR="7432" marT="7432"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432" marR="7432" marT="7432" marB="0" anchor="b">
                    <a:lnL>
                      <a:noFill/>
                    </a:lnL>
                    <a:lnR>
                      <a:noFill/>
                    </a:lnR>
                    <a:lnT>
                      <a:noFill/>
                    </a:lnT>
                    <a:lnB>
                      <a:noFill/>
                    </a:lnB>
                  </a:tcPr>
                </a:tc>
                <a:extLst>
                  <a:ext uri="{0D108BD9-81ED-4DB2-BD59-A6C34878D82A}">
                    <a16:rowId xmlns:a16="http://schemas.microsoft.com/office/drawing/2014/main" val="3092931807"/>
                  </a:ext>
                </a:extLst>
              </a:tr>
              <a:tr h="156068">
                <a:tc>
                  <a:txBody>
                    <a:bodyPr/>
                    <a:lstStyle/>
                    <a:p>
                      <a:pPr algn="l" fontAlgn="b"/>
                      <a:r>
                        <a:rPr lang="en-US" sz="2000" b="0" i="0" u="none" strike="noStrike">
                          <a:solidFill>
                            <a:srgbClr val="000000"/>
                          </a:solidFill>
                          <a:effectLst/>
                          <a:latin typeface="Calibri" panose="020F0502020204030204" pitchFamily="34" charset="0"/>
                        </a:rPr>
                        <a:t>Day 268</a:t>
                      </a:r>
                    </a:p>
                  </a:txBody>
                  <a:tcPr marL="7432" marR="7432" marT="7432" marB="0" anchor="b">
                    <a:lnL>
                      <a:noFill/>
                    </a:lnL>
                    <a:lnR>
                      <a:noFill/>
                    </a:lnR>
                    <a:lnT>
                      <a:noFill/>
                    </a:lnT>
                    <a:lnB>
                      <a:noFill/>
                    </a:lnB>
                  </a:tcPr>
                </a:tc>
                <a:tc>
                  <a:txBody>
                    <a:bodyPr/>
                    <a:lstStyle/>
                    <a:p>
                      <a:pPr algn="ctr" fontAlgn="b"/>
                      <a:r>
                        <a:rPr lang="en-US" sz="2000" b="0" i="0" u="none" strike="noStrike">
                          <a:solidFill>
                            <a:srgbClr val="E46C0A"/>
                          </a:solidFill>
                          <a:effectLst/>
                          <a:latin typeface="Calibri" panose="020F0502020204030204" pitchFamily="34" charset="0"/>
                        </a:rPr>
                        <a:t>80.2</a:t>
                      </a:r>
                    </a:p>
                  </a:txBody>
                  <a:tcPr marL="7432" marR="7432" marT="7432" marB="0" anchor="b">
                    <a:lnL>
                      <a:noFill/>
                    </a:lnL>
                    <a:lnR>
                      <a:noFill/>
                    </a:lnR>
                    <a:lnT>
                      <a:noFill/>
                    </a:lnT>
                    <a:lnB>
                      <a:noFill/>
                    </a:lnB>
                  </a:tcPr>
                </a:tc>
                <a:tc>
                  <a:txBody>
                    <a:bodyPr/>
                    <a:lstStyle/>
                    <a:p>
                      <a:pPr algn="ctr" fontAlgn="b"/>
                      <a:r>
                        <a:rPr lang="en-US" sz="2000" b="0" i="0" u="none" strike="noStrike">
                          <a:solidFill>
                            <a:srgbClr val="0000CC"/>
                          </a:solidFill>
                          <a:effectLst/>
                          <a:latin typeface="Calibri" panose="020F0502020204030204" pitchFamily="34" charset="0"/>
                        </a:rPr>
                        <a:t>96.2</a:t>
                      </a:r>
                    </a:p>
                  </a:txBody>
                  <a:tcPr marL="7432" marR="7432" marT="7432" marB="0" anchor="b">
                    <a:lnL>
                      <a:noFill/>
                    </a:lnL>
                    <a:lnR>
                      <a:noFill/>
                    </a:lnR>
                    <a:lnT>
                      <a:noFill/>
                    </a:lnT>
                    <a:lnB>
                      <a:noFill/>
                    </a:lnB>
                  </a:tcPr>
                </a:tc>
                <a:tc>
                  <a:txBody>
                    <a:bodyPr/>
                    <a:lstStyle/>
                    <a:p>
                      <a:pPr algn="ctr" fontAlgn="b"/>
                      <a:r>
                        <a:rPr lang="en-US" sz="2000" b="0" i="0" u="none" strike="noStrike">
                          <a:solidFill>
                            <a:srgbClr val="000000"/>
                          </a:solidFill>
                          <a:effectLst/>
                          <a:latin typeface="Calibri" panose="020F0502020204030204" pitchFamily="34" charset="0"/>
                        </a:rPr>
                        <a:t>8.57</a:t>
                      </a:r>
                    </a:p>
                  </a:txBody>
                  <a:tcPr marL="7432" marR="7432" marT="7432" marB="0" anchor="b">
                    <a:lnL>
                      <a:noFill/>
                    </a:lnL>
                    <a:lnR>
                      <a:noFill/>
                    </a:lnR>
                    <a:lnT>
                      <a:noFill/>
                    </a:lnT>
                    <a:lnB>
                      <a:noFill/>
                    </a:lnB>
                  </a:tcPr>
                </a:tc>
                <a:tc>
                  <a:txBody>
                    <a:bodyPr/>
                    <a:lstStyle/>
                    <a:p>
                      <a:pPr algn="ctr" fontAlgn="b"/>
                      <a:r>
                        <a:rPr lang="en-US" sz="2000" b="0" i="0" u="none" strike="noStrike">
                          <a:solidFill>
                            <a:srgbClr val="000000"/>
                          </a:solidFill>
                          <a:effectLst/>
                          <a:latin typeface="Calibri" panose="020F0502020204030204" pitchFamily="34" charset="0"/>
                        </a:rPr>
                        <a:t>0.19</a:t>
                      </a:r>
                    </a:p>
                  </a:txBody>
                  <a:tcPr marL="7432" marR="7432" marT="7432"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432" marR="7432" marT="7432"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432" marR="7432" marT="7432" marB="0" anchor="b">
                    <a:lnL>
                      <a:noFill/>
                    </a:lnL>
                    <a:lnR>
                      <a:noFill/>
                    </a:lnR>
                    <a:lnT>
                      <a:noFill/>
                    </a:lnT>
                    <a:lnB>
                      <a:noFill/>
                    </a:lnB>
                  </a:tcPr>
                </a:tc>
                <a:extLst>
                  <a:ext uri="{0D108BD9-81ED-4DB2-BD59-A6C34878D82A}">
                    <a16:rowId xmlns:a16="http://schemas.microsoft.com/office/drawing/2014/main" val="1718293849"/>
                  </a:ext>
                </a:extLst>
              </a:tr>
              <a:tr h="156068">
                <a:tc>
                  <a:txBody>
                    <a:bodyPr/>
                    <a:lstStyle/>
                    <a:p>
                      <a:pPr algn="l" fontAlgn="b"/>
                      <a:r>
                        <a:rPr lang="en-US" sz="2000" b="1" i="0" u="none" strike="noStrike" dirty="0">
                          <a:solidFill>
                            <a:srgbClr val="000000"/>
                          </a:solidFill>
                          <a:effectLst/>
                          <a:latin typeface="Calibri" panose="020F0502020204030204" pitchFamily="34" charset="0"/>
                        </a:rPr>
                        <a:t>Serum titers, log2</a:t>
                      </a:r>
                    </a:p>
                  </a:txBody>
                  <a:tcPr marL="7432" marR="7432" marT="7432" marB="0" anchor="b">
                    <a:lnL>
                      <a:noFill/>
                    </a:lnL>
                    <a:lnR>
                      <a:noFill/>
                    </a:lnR>
                    <a:lnT>
                      <a:noFill/>
                    </a:lnT>
                    <a:lnB>
                      <a:noFill/>
                    </a:lnB>
                  </a:tcPr>
                </a:tc>
                <a:tc>
                  <a:txBody>
                    <a:bodyPr/>
                    <a:lstStyle/>
                    <a:p>
                      <a:pPr algn="ctr" fontAlgn="b"/>
                      <a:endParaRPr lang="en-US" sz="2000" b="0" i="0" u="none" strike="noStrike" dirty="0">
                        <a:solidFill>
                          <a:srgbClr val="E46C0A"/>
                        </a:solidFill>
                        <a:effectLst/>
                        <a:latin typeface="Calibri" panose="020F0502020204030204" pitchFamily="34" charset="0"/>
                      </a:endParaRPr>
                    </a:p>
                  </a:txBody>
                  <a:tcPr marL="7432" marR="7432" marT="7432" marB="0" anchor="b">
                    <a:lnL>
                      <a:noFill/>
                    </a:lnL>
                    <a:lnR>
                      <a:noFill/>
                    </a:lnR>
                    <a:lnT>
                      <a:noFill/>
                    </a:lnT>
                    <a:lnB>
                      <a:noFill/>
                    </a:lnB>
                  </a:tcPr>
                </a:tc>
                <a:tc>
                  <a:txBody>
                    <a:bodyPr/>
                    <a:lstStyle/>
                    <a:p>
                      <a:pPr algn="ctr" fontAlgn="b"/>
                      <a:endParaRPr lang="en-US" sz="2000" b="0" i="0" u="none" strike="noStrike" dirty="0">
                        <a:solidFill>
                          <a:srgbClr val="0000CC"/>
                        </a:solidFill>
                        <a:effectLst/>
                        <a:latin typeface="Calibri" panose="020F0502020204030204" pitchFamily="34" charset="0"/>
                      </a:endParaRPr>
                    </a:p>
                  </a:txBody>
                  <a:tcPr marL="7432" marR="7432" marT="7432"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432" marR="7432" marT="7432" marB="0" anchor="b">
                    <a:lnL>
                      <a:noFill/>
                    </a:lnL>
                    <a:lnR>
                      <a:noFill/>
                    </a:lnR>
                    <a:lnT>
                      <a:noFill/>
                    </a:lnT>
                    <a:lnB>
                      <a:noFill/>
                    </a:lnB>
                  </a:tcPr>
                </a:tc>
                <a:tc>
                  <a:txBody>
                    <a:bodyPr/>
                    <a:lstStyle/>
                    <a:p>
                      <a:pPr algn="ctr" fontAlgn="b"/>
                      <a:endParaRPr lang="en-US" sz="2000" b="0" i="0" u="none" strike="noStrike">
                        <a:solidFill>
                          <a:srgbClr val="FF0000"/>
                        </a:solidFill>
                        <a:effectLst/>
                        <a:latin typeface="Calibri" panose="020F0502020204030204" pitchFamily="34" charset="0"/>
                      </a:endParaRPr>
                    </a:p>
                  </a:txBody>
                  <a:tcPr marL="7432" marR="7432" marT="7432"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432" marR="7432" marT="7432"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432" marR="7432" marT="7432" marB="0" anchor="b">
                    <a:lnL>
                      <a:noFill/>
                    </a:lnL>
                    <a:lnR>
                      <a:noFill/>
                    </a:lnR>
                    <a:lnT>
                      <a:noFill/>
                    </a:lnT>
                    <a:lnB>
                      <a:noFill/>
                    </a:lnB>
                  </a:tcPr>
                </a:tc>
                <a:extLst>
                  <a:ext uri="{0D108BD9-81ED-4DB2-BD59-A6C34878D82A}">
                    <a16:rowId xmlns:a16="http://schemas.microsoft.com/office/drawing/2014/main" val="4103681222"/>
                  </a:ext>
                </a:extLst>
              </a:tr>
              <a:tr h="156068">
                <a:tc>
                  <a:txBody>
                    <a:bodyPr/>
                    <a:lstStyle/>
                    <a:p>
                      <a:pPr algn="l" fontAlgn="b"/>
                      <a:r>
                        <a:rPr lang="en-US" sz="2000" b="0" i="0" u="none" strike="noStrike">
                          <a:solidFill>
                            <a:srgbClr val="000000"/>
                          </a:solidFill>
                          <a:effectLst/>
                          <a:latin typeface="Calibri" panose="020F0502020204030204" pitchFamily="34" charset="0"/>
                        </a:rPr>
                        <a:t>Day 222</a:t>
                      </a:r>
                    </a:p>
                  </a:txBody>
                  <a:tcPr marL="7432" marR="7432" marT="7432" marB="0" anchor="b">
                    <a:lnL>
                      <a:noFill/>
                    </a:lnL>
                    <a:lnR>
                      <a:noFill/>
                    </a:lnR>
                    <a:lnT>
                      <a:noFill/>
                    </a:lnT>
                    <a:lnB>
                      <a:noFill/>
                    </a:lnB>
                  </a:tcPr>
                </a:tc>
                <a:tc>
                  <a:txBody>
                    <a:bodyPr/>
                    <a:lstStyle/>
                    <a:p>
                      <a:pPr algn="ctr" fontAlgn="b"/>
                      <a:r>
                        <a:rPr lang="en-US" sz="2000" b="0" i="0" u="none" strike="noStrike">
                          <a:solidFill>
                            <a:srgbClr val="E46C0A"/>
                          </a:solidFill>
                          <a:effectLst/>
                          <a:latin typeface="Calibri" panose="020F0502020204030204" pitchFamily="34" charset="0"/>
                        </a:rPr>
                        <a:t>2.00</a:t>
                      </a:r>
                    </a:p>
                  </a:txBody>
                  <a:tcPr marL="7432" marR="7432" marT="7432" marB="0" anchor="b">
                    <a:lnL>
                      <a:noFill/>
                    </a:lnL>
                    <a:lnR>
                      <a:noFill/>
                    </a:lnR>
                    <a:lnT>
                      <a:noFill/>
                    </a:lnT>
                    <a:lnB>
                      <a:noFill/>
                    </a:lnB>
                  </a:tcPr>
                </a:tc>
                <a:tc>
                  <a:txBody>
                    <a:bodyPr/>
                    <a:lstStyle/>
                    <a:p>
                      <a:pPr algn="ctr" fontAlgn="b"/>
                      <a:r>
                        <a:rPr lang="en-US" sz="2000" b="0" i="0" u="none" strike="noStrike">
                          <a:solidFill>
                            <a:srgbClr val="0000CC"/>
                          </a:solidFill>
                          <a:effectLst/>
                          <a:latin typeface="Calibri" panose="020F0502020204030204" pitchFamily="34" charset="0"/>
                        </a:rPr>
                        <a:t>1.31</a:t>
                      </a:r>
                    </a:p>
                  </a:txBody>
                  <a:tcPr marL="7432" marR="7432" marT="7432" marB="0" anchor="b">
                    <a:lnL>
                      <a:noFill/>
                    </a:lnL>
                    <a:lnR>
                      <a:noFill/>
                    </a:lnR>
                    <a:lnT>
                      <a:noFill/>
                    </a:lnT>
                    <a:lnB>
                      <a:noFill/>
                    </a:lnB>
                  </a:tcPr>
                </a:tc>
                <a:tc>
                  <a:txBody>
                    <a:bodyPr/>
                    <a:lstStyle/>
                    <a:p>
                      <a:pPr algn="ctr" fontAlgn="b"/>
                      <a:r>
                        <a:rPr lang="en-US" sz="2000" b="0" i="0" u="none" strike="noStrike">
                          <a:solidFill>
                            <a:srgbClr val="000000"/>
                          </a:solidFill>
                          <a:effectLst/>
                          <a:latin typeface="Calibri" panose="020F0502020204030204" pitchFamily="34" charset="0"/>
                        </a:rPr>
                        <a:t>0.285</a:t>
                      </a:r>
                    </a:p>
                  </a:txBody>
                  <a:tcPr marL="7432" marR="7432" marT="7432" marB="0" anchor="b">
                    <a:lnL>
                      <a:noFill/>
                    </a:lnL>
                    <a:lnR>
                      <a:noFill/>
                    </a:lnR>
                    <a:lnT>
                      <a:noFill/>
                    </a:lnT>
                    <a:lnB>
                      <a:noFill/>
                    </a:lnB>
                  </a:tcPr>
                </a:tc>
                <a:tc>
                  <a:txBody>
                    <a:bodyPr/>
                    <a:lstStyle/>
                    <a:p>
                      <a:pPr algn="ctr" fontAlgn="b"/>
                      <a:r>
                        <a:rPr lang="en-US" sz="2000" b="0" i="0" u="none" strike="noStrike">
                          <a:solidFill>
                            <a:srgbClr val="FF0000"/>
                          </a:solidFill>
                          <a:effectLst/>
                          <a:latin typeface="Calibri" panose="020F0502020204030204" pitchFamily="34" charset="0"/>
                        </a:rPr>
                        <a:t>0.08</a:t>
                      </a:r>
                    </a:p>
                  </a:txBody>
                  <a:tcPr marL="7432" marR="7432" marT="7432" marB="0" anchor="b">
                    <a:lnL>
                      <a:noFill/>
                    </a:lnL>
                    <a:lnR>
                      <a:noFill/>
                    </a:lnR>
                    <a:lnT>
                      <a:noFill/>
                    </a:lnT>
                    <a:lnB>
                      <a:noFill/>
                    </a:lnB>
                  </a:tcPr>
                </a:tc>
                <a:tc>
                  <a:txBody>
                    <a:bodyPr/>
                    <a:lstStyle/>
                    <a:p>
                      <a:pPr algn="ctr" fontAlgn="b"/>
                      <a:r>
                        <a:rPr lang="en-US" sz="2000" b="0" i="0" u="none" strike="noStrike">
                          <a:solidFill>
                            <a:srgbClr val="000000"/>
                          </a:solidFill>
                          <a:effectLst/>
                          <a:latin typeface="Calibri" panose="020F0502020204030204" pitchFamily="34" charset="0"/>
                        </a:rPr>
                        <a:t>0.26</a:t>
                      </a:r>
                    </a:p>
                  </a:txBody>
                  <a:tcPr marL="7432" marR="7432" marT="7432" marB="0" anchor="b">
                    <a:lnL>
                      <a:noFill/>
                    </a:lnL>
                    <a:lnR>
                      <a:noFill/>
                    </a:lnR>
                    <a:lnT>
                      <a:noFill/>
                    </a:lnT>
                    <a:lnB>
                      <a:noFill/>
                    </a:lnB>
                  </a:tcPr>
                </a:tc>
                <a:tc>
                  <a:txBody>
                    <a:bodyPr/>
                    <a:lstStyle/>
                    <a:p>
                      <a:pPr algn="ctr" fontAlgn="b"/>
                      <a:r>
                        <a:rPr lang="en-US" sz="2000" b="0" i="0" u="none" strike="noStrike">
                          <a:solidFill>
                            <a:srgbClr val="000000"/>
                          </a:solidFill>
                          <a:effectLst/>
                          <a:latin typeface="Calibri" panose="020F0502020204030204" pitchFamily="34" charset="0"/>
                        </a:rPr>
                        <a:t>0.09</a:t>
                      </a:r>
                    </a:p>
                  </a:txBody>
                  <a:tcPr marL="7432" marR="7432" marT="7432" marB="0" anchor="b">
                    <a:lnL>
                      <a:noFill/>
                    </a:lnL>
                    <a:lnR>
                      <a:noFill/>
                    </a:lnR>
                    <a:lnT>
                      <a:noFill/>
                    </a:lnT>
                    <a:lnB>
                      <a:noFill/>
                    </a:lnB>
                  </a:tcPr>
                </a:tc>
                <a:extLst>
                  <a:ext uri="{0D108BD9-81ED-4DB2-BD59-A6C34878D82A}">
                    <a16:rowId xmlns:a16="http://schemas.microsoft.com/office/drawing/2014/main" val="3973858609"/>
                  </a:ext>
                </a:extLst>
              </a:tr>
              <a:tr h="156068">
                <a:tc>
                  <a:txBody>
                    <a:bodyPr/>
                    <a:lstStyle/>
                    <a:p>
                      <a:pPr algn="l" fontAlgn="b"/>
                      <a:r>
                        <a:rPr lang="en-US" sz="2000" b="0" i="0" u="none" strike="noStrike">
                          <a:solidFill>
                            <a:srgbClr val="000000"/>
                          </a:solidFill>
                          <a:effectLst/>
                          <a:latin typeface="Calibri" panose="020F0502020204030204" pitchFamily="34" charset="0"/>
                        </a:rPr>
                        <a:t>Day 236</a:t>
                      </a:r>
                    </a:p>
                  </a:txBody>
                  <a:tcPr marL="7432" marR="7432" marT="7432" marB="0" anchor="b">
                    <a:lnL>
                      <a:noFill/>
                    </a:lnL>
                    <a:lnR>
                      <a:noFill/>
                    </a:lnR>
                    <a:lnT>
                      <a:noFill/>
                    </a:lnT>
                    <a:lnB>
                      <a:noFill/>
                    </a:lnB>
                  </a:tcPr>
                </a:tc>
                <a:tc>
                  <a:txBody>
                    <a:bodyPr/>
                    <a:lstStyle/>
                    <a:p>
                      <a:pPr algn="ctr" fontAlgn="b"/>
                      <a:r>
                        <a:rPr lang="en-US" sz="2000" b="0" i="0" u="none" strike="noStrike">
                          <a:solidFill>
                            <a:srgbClr val="E46C0A"/>
                          </a:solidFill>
                          <a:effectLst/>
                          <a:latin typeface="Calibri" panose="020F0502020204030204" pitchFamily="34" charset="0"/>
                        </a:rPr>
                        <a:t>1.85</a:t>
                      </a:r>
                    </a:p>
                  </a:txBody>
                  <a:tcPr marL="7432" marR="7432" marT="7432" marB="0" anchor="b">
                    <a:lnL>
                      <a:noFill/>
                    </a:lnL>
                    <a:lnR>
                      <a:noFill/>
                    </a:lnR>
                    <a:lnT>
                      <a:noFill/>
                    </a:lnT>
                    <a:lnB>
                      <a:noFill/>
                    </a:lnB>
                  </a:tcPr>
                </a:tc>
                <a:tc>
                  <a:txBody>
                    <a:bodyPr/>
                    <a:lstStyle/>
                    <a:p>
                      <a:pPr algn="ctr" fontAlgn="b"/>
                      <a:r>
                        <a:rPr lang="en-US" sz="2000" b="0" i="0" u="none" strike="noStrike">
                          <a:solidFill>
                            <a:srgbClr val="0000CC"/>
                          </a:solidFill>
                          <a:effectLst/>
                          <a:latin typeface="Calibri" panose="020F0502020204030204" pitchFamily="34" charset="0"/>
                        </a:rPr>
                        <a:t>1.27</a:t>
                      </a:r>
                    </a:p>
                  </a:txBody>
                  <a:tcPr marL="7432" marR="7432" marT="7432" marB="0" anchor="b">
                    <a:lnL>
                      <a:noFill/>
                    </a:lnL>
                    <a:lnR>
                      <a:noFill/>
                    </a:lnR>
                    <a:lnT>
                      <a:noFill/>
                    </a:lnT>
                    <a:lnB>
                      <a:noFill/>
                    </a:lnB>
                  </a:tcPr>
                </a:tc>
                <a:tc>
                  <a:txBody>
                    <a:bodyPr/>
                    <a:lstStyle/>
                    <a:p>
                      <a:pPr algn="ctr" fontAlgn="b"/>
                      <a:r>
                        <a:rPr lang="en-US" sz="2000" b="0" i="0" u="none" strike="noStrike">
                          <a:solidFill>
                            <a:srgbClr val="000000"/>
                          </a:solidFill>
                          <a:effectLst/>
                          <a:latin typeface="Calibri" panose="020F0502020204030204" pitchFamily="34" charset="0"/>
                        </a:rPr>
                        <a:t>0.285</a:t>
                      </a:r>
                    </a:p>
                  </a:txBody>
                  <a:tcPr marL="7432" marR="7432" marT="7432" marB="0" anchor="b">
                    <a:lnL>
                      <a:noFill/>
                    </a:lnL>
                    <a:lnR>
                      <a:noFill/>
                    </a:lnR>
                    <a:lnT>
                      <a:noFill/>
                    </a:lnT>
                    <a:lnB>
                      <a:noFill/>
                    </a:lnB>
                  </a:tcPr>
                </a:tc>
                <a:tc>
                  <a:txBody>
                    <a:bodyPr/>
                    <a:lstStyle/>
                    <a:p>
                      <a:pPr algn="ctr" fontAlgn="b"/>
                      <a:r>
                        <a:rPr lang="en-US" sz="2000" b="0" i="0" u="none" strike="noStrike" dirty="0">
                          <a:solidFill>
                            <a:schemeClr val="tx1"/>
                          </a:solidFill>
                          <a:effectLst/>
                          <a:latin typeface="Calibri" panose="020F0502020204030204" pitchFamily="34" charset="0"/>
                        </a:rPr>
                        <a:t>0.15</a:t>
                      </a:r>
                    </a:p>
                  </a:txBody>
                  <a:tcPr marL="7432" marR="7432" marT="7432"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432" marR="7432" marT="7432"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432" marR="7432" marT="7432" marB="0" anchor="b">
                    <a:lnL>
                      <a:noFill/>
                    </a:lnL>
                    <a:lnR>
                      <a:noFill/>
                    </a:lnR>
                    <a:lnT>
                      <a:noFill/>
                    </a:lnT>
                    <a:lnB>
                      <a:noFill/>
                    </a:lnB>
                  </a:tcPr>
                </a:tc>
                <a:extLst>
                  <a:ext uri="{0D108BD9-81ED-4DB2-BD59-A6C34878D82A}">
                    <a16:rowId xmlns:a16="http://schemas.microsoft.com/office/drawing/2014/main" val="770885425"/>
                  </a:ext>
                </a:extLst>
              </a:tr>
              <a:tr h="156068">
                <a:tc>
                  <a:txBody>
                    <a:bodyPr/>
                    <a:lstStyle/>
                    <a:p>
                      <a:pPr algn="l" fontAlgn="b"/>
                      <a:r>
                        <a:rPr lang="en-US" sz="2000" b="0" i="0" u="none" strike="noStrike">
                          <a:solidFill>
                            <a:srgbClr val="000000"/>
                          </a:solidFill>
                          <a:effectLst/>
                          <a:latin typeface="Calibri" panose="020F0502020204030204" pitchFamily="34" charset="0"/>
                        </a:rPr>
                        <a:t>Day 268</a:t>
                      </a:r>
                    </a:p>
                  </a:txBody>
                  <a:tcPr marL="7432" marR="7432" marT="7432" marB="0" anchor="b">
                    <a:lnL>
                      <a:noFill/>
                    </a:lnL>
                    <a:lnR>
                      <a:noFill/>
                    </a:lnR>
                    <a:lnT>
                      <a:noFill/>
                    </a:lnT>
                    <a:lnB>
                      <a:noFill/>
                    </a:lnB>
                  </a:tcPr>
                </a:tc>
                <a:tc>
                  <a:txBody>
                    <a:bodyPr/>
                    <a:lstStyle/>
                    <a:p>
                      <a:pPr algn="ctr" fontAlgn="b"/>
                      <a:r>
                        <a:rPr lang="en-US" sz="2000" b="0" i="0" u="none" strike="noStrike" dirty="0">
                          <a:solidFill>
                            <a:srgbClr val="E46C0A"/>
                          </a:solidFill>
                          <a:effectLst/>
                          <a:latin typeface="Calibri" panose="020F0502020204030204" pitchFamily="34" charset="0"/>
                        </a:rPr>
                        <a:t>2.69</a:t>
                      </a:r>
                    </a:p>
                  </a:txBody>
                  <a:tcPr marL="7432" marR="7432" marT="7432" marB="0" anchor="b">
                    <a:lnL>
                      <a:noFill/>
                    </a:lnL>
                    <a:lnR>
                      <a:noFill/>
                    </a:lnR>
                    <a:lnT>
                      <a:noFill/>
                    </a:lnT>
                    <a:lnB>
                      <a:noFill/>
                    </a:lnB>
                  </a:tcPr>
                </a:tc>
                <a:tc>
                  <a:txBody>
                    <a:bodyPr/>
                    <a:lstStyle/>
                    <a:p>
                      <a:pPr algn="ctr" fontAlgn="b"/>
                      <a:r>
                        <a:rPr lang="en-US" sz="2000" b="0" i="0" u="none" strike="noStrike" dirty="0">
                          <a:solidFill>
                            <a:srgbClr val="0000CC"/>
                          </a:solidFill>
                          <a:effectLst/>
                          <a:latin typeface="Calibri" panose="020F0502020204030204" pitchFamily="34" charset="0"/>
                        </a:rPr>
                        <a:t>3.00</a:t>
                      </a:r>
                    </a:p>
                  </a:txBody>
                  <a:tcPr marL="7432" marR="7432" marT="7432" marB="0" anchor="b">
                    <a:lnL>
                      <a:noFill/>
                    </a:lnL>
                    <a:lnR>
                      <a:noFill/>
                    </a:lnR>
                    <a:lnT>
                      <a:noFill/>
                    </a:lnT>
                    <a:lnB>
                      <a:noFill/>
                    </a:lnB>
                  </a:tcPr>
                </a:tc>
                <a:tc>
                  <a:txBody>
                    <a:bodyPr/>
                    <a:lstStyle/>
                    <a:p>
                      <a:pPr algn="ctr" fontAlgn="b"/>
                      <a:r>
                        <a:rPr lang="en-US" sz="2000" b="0" i="0" u="none" strike="noStrike">
                          <a:solidFill>
                            <a:srgbClr val="000000"/>
                          </a:solidFill>
                          <a:effectLst/>
                          <a:latin typeface="Calibri" panose="020F0502020204030204" pitchFamily="34" charset="0"/>
                        </a:rPr>
                        <a:t>0.291</a:t>
                      </a:r>
                    </a:p>
                  </a:txBody>
                  <a:tcPr marL="7432" marR="7432" marT="7432" marB="0" anchor="b">
                    <a:lnL>
                      <a:noFill/>
                    </a:lnL>
                    <a:lnR>
                      <a:noFill/>
                    </a:lnR>
                    <a:lnT>
                      <a:noFill/>
                    </a:lnT>
                    <a:lnB>
                      <a:noFill/>
                    </a:lnB>
                  </a:tcPr>
                </a:tc>
                <a:tc>
                  <a:txBody>
                    <a:bodyPr/>
                    <a:lstStyle/>
                    <a:p>
                      <a:pPr algn="ctr" fontAlgn="b"/>
                      <a:r>
                        <a:rPr lang="en-US" sz="2000" b="0" i="0" u="none" strike="noStrike">
                          <a:solidFill>
                            <a:srgbClr val="000000"/>
                          </a:solidFill>
                          <a:effectLst/>
                          <a:latin typeface="Calibri" panose="020F0502020204030204" pitchFamily="34" charset="0"/>
                        </a:rPr>
                        <a:t>0.44</a:t>
                      </a:r>
                    </a:p>
                  </a:txBody>
                  <a:tcPr marL="7432" marR="7432" marT="7432"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7432" marR="7432" marT="7432" marB="0" anchor="b">
                    <a:lnL>
                      <a:noFill/>
                    </a:lnL>
                    <a:lnR>
                      <a:noFill/>
                    </a:lnR>
                    <a:lnT>
                      <a:noFill/>
                    </a:lnT>
                    <a:lnB>
                      <a:noFill/>
                    </a:lnB>
                  </a:tcPr>
                </a:tc>
                <a:tc>
                  <a:txBody>
                    <a:bodyPr/>
                    <a:lstStyle/>
                    <a:p>
                      <a:pPr algn="ctr" fontAlgn="b"/>
                      <a:endParaRPr lang="en-US" sz="2000" b="0" i="0" u="none" strike="noStrike" dirty="0">
                        <a:solidFill>
                          <a:srgbClr val="000000"/>
                        </a:solidFill>
                        <a:effectLst/>
                        <a:latin typeface="Calibri" panose="020F0502020204030204" pitchFamily="34" charset="0"/>
                      </a:endParaRPr>
                    </a:p>
                  </a:txBody>
                  <a:tcPr marL="7432" marR="7432" marT="7432" marB="0" anchor="b">
                    <a:lnL>
                      <a:noFill/>
                    </a:lnL>
                    <a:lnR>
                      <a:noFill/>
                    </a:lnR>
                    <a:lnT>
                      <a:noFill/>
                    </a:lnT>
                    <a:lnB>
                      <a:noFill/>
                    </a:lnB>
                  </a:tcPr>
                </a:tc>
                <a:extLst>
                  <a:ext uri="{0D108BD9-81ED-4DB2-BD59-A6C34878D82A}">
                    <a16:rowId xmlns:a16="http://schemas.microsoft.com/office/drawing/2014/main" val="1497909308"/>
                  </a:ext>
                </a:extLst>
              </a:tr>
            </a:tbl>
          </a:graphicData>
        </a:graphic>
      </p:graphicFrame>
      <p:sp>
        <p:nvSpPr>
          <p:cNvPr id="3" name="Rectangle 2">
            <a:extLst>
              <a:ext uri="{FF2B5EF4-FFF2-40B4-BE49-F238E27FC236}">
                <a16:creationId xmlns:a16="http://schemas.microsoft.com/office/drawing/2014/main" id="{19A4A52D-17E2-91A7-19D7-C367F4C796E9}"/>
              </a:ext>
            </a:extLst>
          </p:cNvPr>
          <p:cNvSpPr/>
          <p:nvPr/>
        </p:nvSpPr>
        <p:spPr>
          <a:xfrm>
            <a:off x="0" y="6741836"/>
            <a:ext cx="9144900" cy="108000"/>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cs typeface="Times New Roman" panose="02020603050405020304" pitchFamily="18" charset="0"/>
            </a:endParaRPr>
          </a:p>
        </p:txBody>
      </p:sp>
    </p:spTree>
    <p:extLst>
      <p:ext uri="{BB962C8B-B14F-4D97-AF65-F5344CB8AC3E}">
        <p14:creationId xmlns:p14="http://schemas.microsoft.com/office/powerpoint/2010/main" val="3000094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8127F3-7496-4045-93D5-60D6F32A1942}"/>
              </a:ext>
            </a:extLst>
          </p:cNvPr>
          <p:cNvSpPr/>
          <p:nvPr/>
        </p:nvSpPr>
        <p:spPr>
          <a:xfrm>
            <a:off x="-900" y="-19859"/>
            <a:ext cx="9144000" cy="102665"/>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endParaRPr>
          </a:p>
        </p:txBody>
      </p:sp>
      <p:pic>
        <p:nvPicPr>
          <p:cNvPr id="2" name="Picture 1">
            <a:extLst>
              <a:ext uri="{FF2B5EF4-FFF2-40B4-BE49-F238E27FC236}">
                <a16:creationId xmlns:a16="http://schemas.microsoft.com/office/drawing/2014/main" id="{B70EB373-4D33-504C-4D98-74FF84F70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071" y="136352"/>
            <a:ext cx="2225996" cy="414436"/>
          </a:xfrm>
          <a:prstGeom prst="rect">
            <a:avLst/>
          </a:prstGeom>
        </p:spPr>
      </p:pic>
      <p:sp>
        <p:nvSpPr>
          <p:cNvPr id="13" name="Title 1">
            <a:extLst>
              <a:ext uri="{FF2B5EF4-FFF2-40B4-BE49-F238E27FC236}">
                <a16:creationId xmlns:a16="http://schemas.microsoft.com/office/drawing/2014/main" id="{017909C7-F4BB-F6D7-B611-CDC242363A93}"/>
              </a:ext>
            </a:extLst>
          </p:cNvPr>
          <p:cNvSpPr txBox="1">
            <a:spLocks/>
          </p:cNvSpPr>
          <p:nvPr/>
        </p:nvSpPr>
        <p:spPr>
          <a:xfrm>
            <a:off x="-11194" y="265974"/>
            <a:ext cx="6720355" cy="926880"/>
          </a:xfrm>
          <a:prstGeom prst="rect">
            <a:avLst/>
          </a:prstGeom>
        </p:spPr>
        <p:txBody>
          <a:bodyPr>
            <a:normAutofit/>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defTabSz="342884">
              <a:defRPr/>
            </a:pPr>
            <a:r>
              <a:rPr lang="en-US" sz="2400" b="1" dirty="0">
                <a:solidFill>
                  <a:prstClr val="black"/>
                </a:solidFill>
                <a:latin typeface="Calibri"/>
              </a:rPr>
              <a:t>Offspring Plasma Analyses</a:t>
            </a:r>
            <a:endParaRPr lang="en-US" sz="2400" dirty="0">
              <a:solidFill>
                <a:srgbClr val="7030A0"/>
              </a:solidFill>
              <a:latin typeface="Calibri"/>
            </a:endParaRPr>
          </a:p>
        </p:txBody>
      </p:sp>
      <p:graphicFrame>
        <p:nvGraphicFramePr>
          <p:cNvPr id="5" name="Table 4">
            <a:extLst>
              <a:ext uri="{FF2B5EF4-FFF2-40B4-BE49-F238E27FC236}">
                <a16:creationId xmlns:a16="http://schemas.microsoft.com/office/drawing/2014/main" id="{E73199F1-B64F-9F25-77DA-13324F5F69D5}"/>
              </a:ext>
            </a:extLst>
          </p:cNvPr>
          <p:cNvGraphicFramePr>
            <a:graphicFrameLocks noGrp="1"/>
          </p:cNvGraphicFramePr>
          <p:nvPr/>
        </p:nvGraphicFramePr>
        <p:xfrm>
          <a:off x="91440" y="855845"/>
          <a:ext cx="8961120" cy="5972175"/>
        </p:xfrm>
        <a:graphic>
          <a:graphicData uri="http://schemas.openxmlformats.org/drawingml/2006/table">
            <a:tbl>
              <a:tblPr/>
              <a:tblGrid>
                <a:gridCol w="2918177">
                  <a:extLst>
                    <a:ext uri="{9D8B030D-6E8A-4147-A177-3AD203B41FA5}">
                      <a16:colId xmlns:a16="http://schemas.microsoft.com/office/drawing/2014/main" val="2371601229"/>
                    </a:ext>
                  </a:extLst>
                </a:gridCol>
                <a:gridCol w="1547946">
                  <a:extLst>
                    <a:ext uri="{9D8B030D-6E8A-4147-A177-3AD203B41FA5}">
                      <a16:colId xmlns:a16="http://schemas.microsoft.com/office/drawing/2014/main" val="2360989"/>
                    </a:ext>
                  </a:extLst>
                </a:gridCol>
                <a:gridCol w="1280032">
                  <a:extLst>
                    <a:ext uri="{9D8B030D-6E8A-4147-A177-3AD203B41FA5}">
                      <a16:colId xmlns:a16="http://schemas.microsoft.com/office/drawing/2014/main" val="1059350954"/>
                    </a:ext>
                  </a:extLst>
                </a:gridCol>
                <a:gridCol w="818626">
                  <a:extLst>
                    <a:ext uri="{9D8B030D-6E8A-4147-A177-3AD203B41FA5}">
                      <a16:colId xmlns:a16="http://schemas.microsoft.com/office/drawing/2014/main" val="2809889683"/>
                    </a:ext>
                  </a:extLst>
                </a:gridCol>
                <a:gridCol w="937699">
                  <a:extLst>
                    <a:ext uri="{9D8B030D-6E8A-4147-A177-3AD203B41FA5}">
                      <a16:colId xmlns:a16="http://schemas.microsoft.com/office/drawing/2014/main" val="4185927379"/>
                    </a:ext>
                  </a:extLst>
                </a:gridCol>
                <a:gridCol w="1458640">
                  <a:extLst>
                    <a:ext uri="{9D8B030D-6E8A-4147-A177-3AD203B41FA5}">
                      <a16:colId xmlns:a16="http://schemas.microsoft.com/office/drawing/2014/main" val="2429072561"/>
                    </a:ext>
                  </a:extLst>
                </a:gridCol>
              </a:tblGrid>
              <a:tr h="289029">
                <a:tc>
                  <a:txBody>
                    <a:bodyPr/>
                    <a:lstStyle/>
                    <a:p>
                      <a:pPr algn="l" fontAlgn="b"/>
                      <a:r>
                        <a:rPr lang="en-US" sz="20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fontAlgn="b"/>
                      <a:r>
                        <a:rPr lang="en-US" sz="2000" b="1" i="0" u="none" strike="noStrike">
                          <a:solidFill>
                            <a:srgbClr val="000000"/>
                          </a:solidFill>
                          <a:effectLst/>
                          <a:latin typeface="Calibri" panose="020F0502020204030204" pitchFamily="34" charset="0"/>
                        </a:rPr>
                        <a:t>Maternal treatment</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20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fontAlgn="b"/>
                      <a:r>
                        <a:rPr lang="en-US" sz="2000" b="0" i="0" u="none" strike="noStrike" dirty="0">
                          <a:solidFill>
                            <a:srgbClr val="000000"/>
                          </a:solidFill>
                          <a:effectLst/>
                          <a:latin typeface="Calibri" panose="020F0502020204030204" pitchFamily="34" charset="0"/>
                        </a:rPr>
                        <a:t>P-value</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20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2124483"/>
                  </a:ext>
                </a:extLst>
              </a:tr>
              <a:tr h="200025">
                <a:tc>
                  <a:txBody>
                    <a:bodyPr/>
                    <a:lstStyle/>
                    <a:p>
                      <a:pPr algn="l" fontAlgn="b"/>
                      <a:r>
                        <a:rPr lang="en-US" sz="2000" b="1"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E46C0A"/>
                          </a:solidFill>
                          <a:effectLst/>
                          <a:latin typeface="Calibri" panose="020F0502020204030204" pitchFamily="34" charset="0"/>
                        </a:rPr>
                        <a:t>NSH</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CC"/>
                          </a:solidFill>
                          <a:effectLst/>
                          <a:latin typeface="Calibri" panose="020F0502020204030204" pitchFamily="34" charset="0"/>
                        </a:rPr>
                        <a:t>SH</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panose="020F0502020204030204" pitchFamily="34" charset="0"/>
                        </a:rPr>
                        <a:t>SEM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panose="020F0502020204030204" pitchFamily="34" charset="0"/>
                        </a:rPr>
                        <a:t>Shade</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panose="020F0502020204030204" pitchFamily="34" charset="0"/>
                        </a:rPr>
                        <a:t>Shade × day</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615141"/>
                  </a:ext>
                </a:extLst>
              </a:tr>
              <a:tr h="200025">
                <a:tc>
                  <a:txBody>
                    <a:bodyPr/>
                    <a:lstStyle/>
                    <a:p>
                      <a:pPr algn="l" fontAlgn="b"/>
                      <a:r>
                        <a:rPr lang="en-US" sz="2000" b="1" i="0" u="none" strike="noStrike">
                          <a:solidFill>
                            <a:srgbClr val="000000"/>
                          </a:solidFill>
                          <a:effectLst/>
                          <a:latin typeface="Calibri" panose="020F0502020204030204" pitchFamily="34" charset="0"/>
                        </a:rPr>
                        <a:t>BVDV-1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2000" b="1" i="0" u="none" strike="noStrike" dirty="0">
                        <a:solidFill>
                          <a:srgbClr val="E46C0A"/>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2000" b="1" i="0" u="none" strike="noStrike" dirty="0">
                        <a:solidFill>
                          <a:srgbClr val="0000CC"/>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2000" b="1"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2000" b="1"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2000" b="1"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00387924"/>
                  </a:ext>
                </a:extLst>
              </a:tr>
              <a:tr h="200025">
                <a:tc>
                  <a:txBody>
                    <a:bodyPr/>
                    <a:lstStyle/>
                    <a:p>
                      <a:pPr algn="l" fontAlgn="b"/>
                      <a:r>
                        <a:rPr lang="en-US" sz="2000" b="0" i="0" u="none" strike="noStrike" dirty="0">
                          <a:solidFill>
                            <a:srgbClr val="000000"/>
                          </a:solidFill>
                          <a:effectLst/>
                          <a:latin typeface="Calibri" panose="020F0502020204030204" pitchFamily="34" charset="0"/>
                        </a:rPr>
                        <a:t>Seroconversion, % of total </a:t>
                      </a:r>
                    </a:p>
                  </a:txBody>
                  <a:tcPr marL="9525" marR="9525" marT="9525" marB="0" anchor="b">
                    <a:lnL>
                      <a:noFill/>
                    </a:lnL>
                    <a:lnR>
                      <a:noFill/>
                    </a:lnR>
                    <a:lnT>
                      <a:noFill/>
                    </a:lnT>
                    <a:lnB>
                      <a:noFill/>
                    </a:lnB>
                  </a:tcPr>
                </a:tc>
                <a:tc>
                  <a:txBody>
                    <a:bodyPr/>
                    <a:lstStyle/>
                    <a:p>
                      <a:pPr algn="ctr" fontAlgn="b"/>
                      <a:endParaRPr lang="en-US" sz="2000" b="0" i="0" u="none" strike="noStrike" dirty="0">
                        <a:solidFill>
                          <a:srgbClr val="E46C0A"/>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dirty="0">
                        <a:solidFill>
                          <a:srgbClr val="0000CC"/>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65299687"/>
                  </a:ext>
                </a:extLst>
              </a:tr>
              <a:tr h="200025">
                <a:tc>
                  <a:txBody>
                    <a:bodyPr/>
                    <a:lstStyle/>
                    <a:p>
                      <a:pPr algn="l" fontAlgn="b"/>
                      <a:r>
                        <a:rPr lang="en-US" sz="2000" b="0" i="0" u="none" strike="noStrike" dirty="0">
                          <a:solidFill>
                            <a:srgbClr val="000000"/>
                          </a:solidFill>
                          <a:effectLst/>
                          <a:latin typeface="Calibri" panose="020F0502020204030204" pitchFamily="34" charset="0"/>
                        </a:rPr>
                        <a:t>Day 268</a:t>
                      </a:r>
                    </a:p>
                  </a:txBody>
                  <a:tcPr marL="9525" marR="9525" marT="9525" marB="0" anchor="b">
                    <a:lnL>
                      <a:noFill/>
                    </a:lnL>
                    <a:lnR>
                      <a:noFill/>
                    </a:lnR>
                    <a:lnT>
                      <a:noFill/>
                    </a:lnT>
                    <a:lnB>
                      <a:noFill/>
                    </a:lnB>
                  </a:tcPr>
                </a:tc>
                <a:tc>
                  <a:txBody>
                    <a:bodyPr/>
                    <a:lstStyle/>
                    <a:p>
                      <a:pPr algn="ctr" fontAlgn="b"/>
                      <a:r>
                        <a:rPr lang="en-US" sz="2000" b="0" i="0" u="none" strike="noStrike" dirty="0">
                          <a:solidFill>
                            <a:srgbClr val="E46C0A"/>
                          </a:solidFill>
                          <a:effectLst/>
                          <a:latin typeface="Calibri" panose="020F0502020204030204" pitchFamily="34" charset="0"/>
                        </a:rPr>
                        <a:t>76.9</a:t>
                      </a:r>
                    </a:p>
                  </a:txBody>
                  <a:tcPr marL="9525" marR="9525" marT="9525" marB="0" anchor="b">
                    <a:lnL>
                      <a:noFill/>
                    </a:lnL>
                    <a:lnR>
                      <a:noFill/>
                    </a:lnR>
                    <a:lnT>
                      <a:noFill/>
                    </a:lnT>
                    <a:lnB>
                      <a:noFill/>
                    </a:lnB>
                  </a:tcPr>
                </a:tc>
                <a:tc>
                  <a:txBody>
                    <a:bodyPr/>
                    <a:lstStyle/>
                    <a:p>
                      <a:pPr algn="ctr" fontAlgn="b"/>
                      <a:r>
                        <a:rPr lang="en-US" sz="2000" b="0" i="0" u="none" strike="noStrike" dirty="0">
                          <a:solidFill>
                            <a:srgbClr val="0000CC"/>
                          </a:solidFill>
                          <a:effectLst/>
                          <a:latin typeface="Calibri" panose="020F0502020204030204" pitchFamily="34" charset="0"/>
                        </a:rPr>
                        <a:t>76.9</a:t>
                      </a:r>
                    </a:p>
                  </a:txBody>
                  <a:tcPr marL="9525" marR="9525" marT="9525" marB="0" anchor="b">
                    <a:lnL>
                      <a:noFill/>
                    </a:lnL>
                    <a:lnR>
                      <a:noFill/>
                    </a:lnR>
                    <a:lnT>
                      <a:noFill/>
                    </a:lnT>
                    <a:lnB>
                      <a:noFill/>
                    </a:lnB>
                  </a:tcPr>
                </a:tc>
                <a:tc>
                  <a:txBody>
                    <a:bodyPr/>
                    <a:lstStyle/>
                    <a:p>
                      <a:pPr algn="ctr" fontAlgn="b"/>
                      <a:r>
                        <a:rPr lang="en-US" sz="2000" b="0" i="0" u="none" strike="noStrike" dirty="0">
                          <a:solidFill>
                            <a:srgbClr val="000000"/>
                          </a:solidFill>
                          <a:effectLst/>
                          <a:latin typeface="Calibri" panose="020F0502020204030204" pitchFamily="34" charset="0"/>
                        </a:rPr>
                        <a:t>8.88</a:t>
                      </a:r>
                    </a:p>
                  </a:txBody>
                  <a:tcPr marL="9525" marR="9525" marT="9525" marB="0" anchor="b">
                    <a:lnL>
                      <a:noFill/>
                    </a:lnL>
                    <a:lnR>
                      <a:noFill/>
                    </a:lnR>
                    <a:lnT>
                      <a:noFill/>
                    </a:lnT>
                    <a:lnB>
                      <a:noFill/>
                    </a:lnB>
                  </a:tcPr>
                </a:tc>
                <a:tc>
                  <a:txBody>
                    <a:bodyPr/>
                    <a:lstStyle/>
                    <a:p>
                      <a:pPr algn="ctr" fontAlgn="b"/>
                      <a:r>
                        <a:rPr lang="en-US" sz="2000" b="0" i="0" u="none" strike="noStrike">
                          <a:solidFill>
                            <a:srgbClr val="000000"/>
                          </a:solidFill>
                          <a:effectLst/>
                          <a:latin typeface="Calibri" panose="020F0502020204030204" pitchFamily="34" charset="0"/>
                        </a:rPr>
                        <a:t>1.00</a:t>
                      </a:r>
                    </a:p>
                  </a:txBody>
                  <a:tcPr marL="9525" marR="9525" marT="9525" marB="0" anchor="b">
                    <a:lnL>
                      <a:noFill/>
                    </a:lnL>
                    <a:lnR>
                      <a:noFill/>
                    </a:lnR>
                    <a:lnT>
                      <a:noFill/>
                    </a:lnT>
                    <a:lnB>
                      <a:noFill/>
                    </a:lnB>
                  </a:tcPr>
                </a:tc>
                <a:tc>
                  <a:txBody>
                    <a:bodyPr/>
                    <a:lstStyle/>
                    <a:p>
                      <a:pPr algn="ctr" fontAlgn="b"/>
                      <a:r>
                        <a:rPr lang="en-US" sz="2000" b="0" i="0" u="none" strike="noStrike">
                          <a:solidFill>
                            <a:srgbClr val="000000"/>
                          </a:solidFill>
                          <a:effectLst/>
                          <a:latin typeface="Calibri" panose="020F0502020204030204" pitchFamily="34" charset="0"/>
                        </a:rPr>
                        <a:t>0.44</a:t>
                      </a:r>
                    </a:p>
                  </a:txBody>
                  <a:tcPr marL="9525" marR="9525" marT="9525" marB="0" anchor="b">
                    <a:lnL>
                      <a:noFill/>
                    </a:lnL>
                    <a:lnR>
                      <a:noFill/>
                    </a:lnR>
                    <a:lnT>
                      <a:noFill/>
                    </a:lnT>
                    <a:lnB>
                      <a:noFill/>
                    </a:lnB>
                  </a:tcPr>
                </a:tc>
                <a:extLst>
                  <a:ext uri="{0D108BD9-81ED-4DB2-BD59-A6C34878D82A}">
                    <a16:rowId xmlns:a16="http://schemas.microsoft.com/office/drawing/2014/main" val="785329112"/>
                  </a:ext>
                </a:extLst>
              </a:tr>
              <a:tr h="200025">
                <a:tc>
                  <a:txBody>
                    <a:bodyPr/>
                    <a:lstStyle/>
                    <a:p>
                      <a:pPr algn="l" fontAlgn="b"/>
                      <a:r>
                        <a:rPr lang="en-US" sz="2000" b="0" i="0" u="none" strike="noStrike" dirty="0">
                          <a:solidFill>
                            <a:srgbClr val="000000"/>
                          </a:solidFill>
                          <a:effectLst/>
                          <a:latin typeface="Calibri" panose="020F0502020204030204" pitchFamily="34" charset="0"/>
                        </a:rPr>
                        <a:t>Serum titers, log2</a:t>
                      </a:r>
                    </a:p>
                  </a:txBody>
                  <a:tcPr marL="9525" marR="9525" marT="9525" marB="0" anchor="b">
                    <a:lnL>
                      <a:noFill/>
                    </a:lnL>
                    <a:lnR>
                      <a:noFill/>
                    </a:lnR>
                    <a:lnT>
                      <a:noFill/>
                    </a:lnT>
                    <a:lnB>
                      <a:noFill/>
                    </a:lnB>
                  </a:tcPr>
                </a:tc>
                <a:tc>
                  <a:txBody>
                    <a:bodyPr/>
                    <a:lstStyle/>
                    <a:p>
                      <a:pPr algn="ctr" fontAlgn="b"/>
                      <a:endParaRPr lang="en-US" sz="2000" b="0" i="0" u="none" strike="noStrike" dirty="0">
                        <a:solidFill>
                          <a:srgbClr val="E46C0A"/>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CC"/>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258067281"/>
                  </a:ext>
                </a:extLst>
              </a:tr>
              <a:tr h="200025">
                <a:tc>
                  <a:txBody>
                    <a:bodyPr/>
                    <a:lstStyle/>
                    <a:p>
                      <a:pPr algn="l" fontAlgn="b"/>
                      <a:r>
                        <a:rPr lang="en-US" sz="2000" b="0" i="0" u="none" strike="noStrike">
                          <a:solidFill>
                            <a:srgbClr val="000000"/>
                          </a:solidFill>
                          <a:effectLst/>
                          <a:latin typeface="Calibri" panose="020F0502020204030204" pitchFamily="34" charset="0"/>
                        </a:rPr>
                        <a:t>Day 268</a:t>
                      </a:r>
                    </a:p>
                  </a:txBody>
                  <a:tcPr marL="9525" marR="9525" marT="9525" marB="0" anchor="b">
                    <a:lnL>
                      <a:noFill/>
                    </a:lnL>
                    <a:lnR>
                      <a:noFill/>
                    </a:lnR>
                    <a:lnT>
                      <a:noFill/>
                    </a:lnT>
                    <a:lnB>
                      <a:noFill/>
                    </a:lnB>
                  </a:tcPr>
                </a:tc>
                <a:tc>
                  <a:txBody>
                    <a:bodyPr/>
                    <a:lstStyle/>
                    <a:p>
                      <a:pPr algn="ctr" fontAlgn="b"/>
                      <a:r>
                        <a:rPr lang="en-US" sz="2000" b="0" i="0" u="none" strike="noStrike">
                          <a:solidFill>
                            <a:srgbClr val="E46C0A"/>
                          </a:solidFill>
                          <a:effectLst/>
                          <a:latin typeface="Calibri" panose="020F0502020204030204" pitchFamily="34" charset="0"/>
                        </a:rPr>
                        <a:t>3.84</a:t>
                      </a:r>
                    </a:p>
                  </a:txBody>
                  <a:tcPr marL="9525" marR="9525" marT="9525" marB="0" anchor="b">
                    <a:lnL>
                      <a:noFill/>
                    </a:lnL>
                    <a:lnR>
                      <a:noFill/>
                    </a:lnR>
                    <a:lnT>
                      <a:noFill/>
                    </a:lnT>
                    <a:lnB>
                      <a:noFill/>
                    </a:lnB>
                  </a:tcPr>
                </a:tc>
                <a:tc>
                  <a:txBody>
                    <a:bodyPr/>
                    <a:lstStyle/>
                    <a:p>
                      <a:pPr algn="ctr" fontAlgn="b"/>
                      <a:r>
                        <a:rPr lang="en-US" sz="2000" b="0" i="0" u="none" strike="noStrike" dirty="0">
                          <a:solidFill>
                            <a:srgbClr val="0000CC"/>
                          </a:solidFill>
                          <a:effectLst/>
                          <a:latin typeface="Calibri" panose="020F0502020204030204" pitchFamily="34" charset="0"/>
                        </a:rPr>
                        <a:t>4.43</a:t>
                      </a:r>
                    </a:p>
                  </a:txBody>
                  <a:tcPr marL="9525" marR="9525" marT="9525" marB="0" anchor="b">
                    <a:lnL>
                      <a:noFill/>
                    </a:lnL>
                    <a:lnR>
                      <a:noFill/>
                    </a:lnR>
                    <a:lnT>
                      <a:noFill/>
                    </a:lnT>
                    <a:lnB>
                      <a:noFill/>
                    </a:lnB>
                  </a:tcPr>
                </a:tc>
                <a:tc>
                  <a:txBody>
                    <a:bodyPr/>
                    <a:lstStyle/>
                    <a:p>
                      <a:pPr algn="ctr" fontAlgn="b"/>
                      <a:r>
                        <a:rPr lang="en-US" sz="2000" b="0" i="0" u="none" strike="noStrike">
                          <a:solidFill>
                            <a:srgbClr val="000000"/>
                          </a:solidFill>
                          <a:effectLst/>
                          <a:latin typeface="Calibri" panose="020F0502020204030204" pitchFamily="34" charset="0"/>
                        </a:rPr>
                        <a:t>0.632</a:t>
                      </a:r>
                    </a:p>
                  </a:txBody>
                  <a:tcPr marL="9525" marR="9525" marT="9525" marB="0" anchor="b">
                    <a:lnL>
                      <a:noFill/>
                    </a:lnL>
                    <a:lnR>
                      <a:noFill/>
                    </a:lnR>
                    <a:lnT>
                      <a:noFill/>
                    </a:lnT>
                    <a:lnB>
                      <a:noFill/>
                    </a:lnB>
                  </a:tcPr>
                </a:tc>
                <a:tc>
                  <a:txBody>
                    <a:bodyPr/>
                    <a:lstStyle/>
                    <a:p>
                      <a:pPr algn="ctr" fontAlgn="b"/>
                      <a:r>
                        <a:rPr lang="en-US" sz="2000" b="0" i="0" u="none" strike="noStrike">
                          <a:solidFill>
                            <a:srgbClr val="000000"/>
                          </a:solidFill>
                          <a:effectLst/>
                          <a:latin typeface="Calibri" panose="020F0502020204030204" pitchFamily="34" charset="0"/>
                        </a:rPr>
                        <a:t>0.67</a:t>
                      </a:r>
                    </a:p>
                  </a:txBody>
                  <a:tcPr marL="9525" marR="9525" marT="9525" marB="0" anchor="b">
                    <a:lnL>
                      <a:noFill/>
                    </a:lnL>
                    <a:lnR>
                      <a:noFill/>
                    </a:lnR>
                    <a:lnT>
                      <a:noFill/>
                    </a:lnT>
                    <a:lnB>
                      <a:noFill/>
                    </a:lnB>
                  </a:tcPr>
                </a:tc>
                <a:tc>
                  <a:txBody>
                    <a:bodyPr/>
                    <a:lstStyle/>
                    <a:p>
                      <a:pPr algn="ctr" fontAlgn="b"/>
                      <a:r>
                        <a:rPr lang="en-US" sz="2000" b="0" i="0" u="none" strike="noStrike" dirty="0">
                          <a:solidFill>
                            <a:srgbClr val="000000"/>
                          </a:solidFill>
                          <a:effectLst/>
                          <a:latin typeface="Calibri" panose="020F0502020204030204" pitchFamily="34" charset="0"/>
                        </a:rPr>
                        <a:t>0.69</a:t>
                      </a:r>
                    </a:p>
                  </a:txBody>
                  <a:tcPr marL="9525" marR="9525" marT="9525" marB="0" anchor="b">
                    <a:lnL>
                      <a:noFill/>
                    </a:lnL>
                    <a:lnR>
                      <a:noFill/>
                    </a:lnR>
                    <a:lnT>
                      <a:noFill/>
                    </a:lnT>
                    <a:lnB>
                      <a:noFill/>
                    </a:lnB>
                  </a:tcPr>
                </a:tc>
                <a:extLst>
                  <a:ext uri="{0D108BD9-81ED-4DB2-BD59-A6C34878D82A}">
                    <a16:rowId xmlns:a16="http://schemas.microsoft.com/office/drawing/2014/main" val="2221415363"/>
                  </a:ext>
                </a:extLst>
              </a:tr>
              <a:tr h="200025">
                <a:tc>
                  <a:txBody>
                    <a:bodyPr/>
                    <a:lstStyle/>
                    <a:p>
                      <a:pPr algn="l" fontAlgn="b"/>
                      <a:endParaRPr lang="en-US" sz="20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E46C0A"/>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CC"/>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808804091"/>
                  </a:ext>
                </a:extLst>
              </a:tr>
              <a:tr h="200025">
                <a:tc>
                  <a:txBody>
                    <a:bodyPr/>
                    <a:lstStyle/>
                    <a:p>
                      <a:pPr algn="l" fontAlgn="b"/>
                      <a:r>
                        <a:rPr lang="en-US" sz="2000" b="1" i="0" u="none" strike="noStrike">
                          <a:solidFill>
                            <a:srgbClr val="000000"/>
                          </a:solidFill>
                          <a:effectLst/>
                          <a:latin typeface="Calibri" panose="020F0502020204030204" pitchFamily="34" charset="0"/>
                        </a:rPr>
                        <a:t>IBR</a:t>
                      </a:r>
                    </a:p>
                  </a:txBody>
                  <a:tcPr marL="9525" marR="9525" marT="9525" marB="0" anchor="b">
                    <a:lnL>
                      <a:noFill/>
                    </a:lnL>
                    <a:lnR>
                      <a:noFill/>
                    </a:lnR>
                    <a:lnT>
                      <a:noFill/>
                    </a:lnT>
                    <a:lnB>
                      <a:noFill/>
                    </a:lnB>
                  </a:tcPr>
                </a:tc>
                <a:tc>
                  <a:txBody>
                    <a:bodyPr/>
                    <a:lstStyle/>
                    <a:p>
                      <a:pPr algn="ctr" fontAlgn="b"/>
                      <a:endParaRPr lang="en-US" sz="2000" b="0" i="0" u="none" strike="noStrike" dirty="0">
                        <a:solidFill>
                          <a:srgbClr val="E46C0A"/>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dirty="0">
                        <a:solidFill>
                          <a:srgbClr val="0000CC"/>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940696164"/>
                  </a:ext>
                </a:extLst>
              </a:tr>
              <a:tr h="200025">
                <a:tc>
                  <a:txBody>
                    <a:bodyPr/>
                    <a:lstStyle/>
                    <a:p>
                      <a:pPr algn="l" fontAlgn="b"/>
                      <a:r>
                        <a:rPr lang="en-US" sz="2000" b="0" i="0" u="none" strike="noStrike">
                          <a:solidFill>
                            <a:srgbClr val="000000"/>
                          </a:solidFill>
                          <a:effectLst/>
                          <a:latin typeface="Calibri" panose="020F0502020204030204" pitchFamily="34" charset="0"/>
                        </a:rPr>
                        <a:t>Seroconversion, % of total </a:t>
                      </a:r>
                    </a:p>
                  </a:txBody>
                  <a:tcPr marL="9525" marR="9525" marT="9525" marB="0" anchor="b">
                    <a:lnL>
                      <a:noFill/>
                    </a:lnL>
                    <a:lnR>
                      <a:noFill/>
                    </a:lnR>
                    <a:lnT>
                      <a:noFill/>
                    </a:lnT>
                    <a:lnB>
                      <a:noFill/>
                    </a:lnB>
                  </a:tcPr>
                </a:tc>
                <a:tc>
                  <a:txBody>
                    <a:bodyPr/>
                    <a:lstStyle/>
                    <a:p>
                      <a:pPr algn="ctr" fontAlgn="b"/>
                      <a:endParaRPr lang="en-US" sz="2000" b="0" i="0" u="none" strike="noStrike" dirty="0">
                        <a:solidFill>
                          <a:srgbClr val="E46C0A"/>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dirty="0">
                        <a:solidFill>
                          <a:srgbClr val="0000CC"/>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852682661"/>
                  </a:ext>
                </a:extLst>
              </a:tr>
              <a:tr h="200025">
                <a:tc>
                  <a:txBody>
                    <a:bodyPr/>
                    <a:lstStyle/>
                    <a:p>
                      <a:pPr algn="l" fontAlgn="b"/>
                      <a:r>
                        <a:rPr lang="en-US" sz="2000" b="0" i="0" u="none" strike="noStrike">
                          <a:solidFill>
                            <a:srgbClr val="000000"/>
                          </a:solidFill>
                          <a:effectLst/>
                          <a:latin typeface="Calibri" panose="020F0502020204030204" pitchFamily="34" charset="0"/>
                        </a:rPr>
                        <a:t>Day 268</a:t>
                      </a:r>
                    </a:p>
                  </a:txBody>
                  <a:tcPr marL="9525" marR="9525" marT="9525" marB="0" anchor="b">
                    <a:lnL>
                      <a:noFill/>
                    </a:lnL>
                    <a:lnR>
                      <a:noFill/>
                    </a:lnR>
                    <a:lnT>
                      <a:noFill/>
                    </a:lnT>
                    <a:lnB>
                      <a:noFill/>
                    </a:lnB>
                  </a:tcPr>
                </a:tc>
                <a:tc>
                  <a:txBody>
                    <a:bodyPr/>
                    <a:lstStyle/>
                    <a:p>
                      <a:pPr algn="ctr" fontAlgn="b"/>
                      <a:r>
                        <a:rPr lang="en-US" sz="2000" b="0" i="0" u="none" strike="noStrike" dirty="0">
                          <a:solidFill>
                            <a:srgbClr val="E46C0A"/>
                          </a:solidFill>
                          <a:effectLst/>
                          <a:latin typeface="Calibri" panose="020F0502020204030204" pitchFamily="34" charset="0"/>
                        </a:rPr>
                        <a:t>63.7</a:t>
                      </a:r>
                    </a:p>
                  </a:txBody>
                  <a:tcPr marL="9525" marR="9525" marT="9525" marB="0" anchor="b">
                    <a:lnL>
                      <a:noFill/>
                    </a:lnL>
                    <a:lnR>
                      <a:noFill/>
                    </a:lnR>
                    <a:lnT>
                      <a:noFill/>
                    </a:lnT>
                    <a:lnB>
                      <a:noFill/>
                    </a:lnB>
                  </a:tcPr>
                </a:tc>
                <a:tc>
                  <a:txBody>
                    <a:bodyPr/>
                    <a:lstStyle/>
                    <a:p>
                      <a:pPr algn="ctr" fontAlgn="b"/>
                      <a:r>
                        <a:rPr lang="en-US" sz="2000" b="0" i="0" u="none" strike="noStrike" dirty="0">
                          <a:solidFill>
                            <a:srgbClr val="0000CC"/>
                          </a:solidFill>
                          <a:effectLst/>
                          <a:latin typeface="Calibri" panose="020F0502020204030204" pitchFamily="34" charset="0"/>
                        </a:rPr>
                        <a:t>53.9</a:t>
                      </a:r>
                    </a:p>
                  </a:txBody>
                  <a:tcPr marL="9525" marR="9525" marT="9525" marB="0" anchor="b">
                    <a:lnL>
                      <a:noFill/>
                    </a:lnL>
                    <a:lnR>
                      <a:noFill/>
                    </a:lnR>
                    <a:lnT>
                      <a:noFill/>
                    </a:lnT>
                    <a:lnB>
                      <a:noFill/>
                    </a:lnB>
                  </a:tcPr>
                </a:tc>
                <a:tc>
                  <a:txBody>
                    <a:bodyPr/>
                    <a:lstStyle/>
                    <a:p>
                      <a:pPr algn="ctr" fontAlgn="b"/>
                      <a:r>
                        <a:rPr lang="en-US" sz="2000" b="0" i="0" u="none" strike="noStrike">
                          <a:solidFill>
                            <a:srgbClr val="000000"/>
                          </a:solidFill>
                          <a:effectLst/>
                          <a:latin typeface="Calibri" panose="020F0502020204030204" pitchFamily="34" charset="0"/>
                        </a:rPr>
                        <a:t>8.97</a:t>
                      </a:r>
                    </a:p>
                  </a:txBody>
                  <a:tcPr marL="9525" marR="9525" marT="9525" marB="0" anchor="b">
                    <a:lnL>
                      <a:noFill/>
                    </a:lnL>
                    <a:lnR>
                      <a:noFill/>
                    </a:lnR>
                    <a:lnT>
                      <a:noFill/>
                    </a:lnT>
                    <a:lnB>
                      <a:noFill/>
                    </a:lnB>
                  </a:tcPr>
                </a:tc>
                <a:tc>
                  <a:txBody>
                    <a:bodyPr/>
                    <a:lstStyle/>
                    <a:p>
                      <a:pPr algn="ctr" fontAlgn="b"/>
                      <a:r>
                        <a:rPr lang="en-US" sz="2000" b="0" i="0" u="none" strike="noStrike" dirty="0">
                          <a:solidFill>
                            <a:srgbClr val="000000"/>
                          </a:solidFill>
                          <a:effectLst/>
                          <a:latin typeface="Calibri" panose="020F0502020204030204" pitchFamily="34" charset="0"/>
                        </a:rPr>
                        <a:t>0.24</a:t>
                      </a:r>
                    </a:p>
                  </a:txBody>
                  <a:tcPr marL="9525" marR="9525" marT="9525" marB="0" anchor="b">
                    <a:lnL>
                      <a:noFill/>
                    </a:lnL>
                    <a:lnR>
                      <a:noFill/>
                    </a:lnR>
                    <a:lnT>
                      <a:noFill/>
                    </a:lnT>
                    <a:lnB>
                      <a:noFill/>
                    </a:lnB>
                  </a:tcPr>
                </a:tc>
                <a:tc>
                  <a:txBody>
                    <a:bodyPr/>
                    <a:lstStyle/>
                    <a:p>
                      <a:pPr algn="ctr" fontAlgn="b"/>
                      <a:r>
                        <a:rPr lang="en-US" sz="2000" b="0" i="0" u="none" strike="noStrike">
                          <a:solidFill>
                            <a:srgbClr val="000000"/>
                          </a:solidFill>
                          <a:effectLst/>
                          <a:latin typeface="Calibri" panose="020F0502020204030204" pitchFamily="34" charset="0"/>
                        </a:rPr>
                        <a:t>0.97</a:t>
                      </a:r>
                    </a:p>
                  </a:txBody>
                  <a:tcPr marL="9525" marR="9525" marT="9525" marB="0" anchor="b">
                    <a:lnL>
                      <a:noFill/>
                    </a:lnL>
                    <a:lnR>
                      <a:noFill/>
                    </a:lnR>
                    <a:lnT>
                      <a:noFill/>
                    </a:lnT>
                    <a:lnB>
                      <a:noFill/>
                    </a:lnB>
                  </a:tcPr>
                </a:tc>
                <a:extLst>
                  <a:ext uri="{0D108BD9-81ED-4DB2-BD59-A6C34878D82A}">
                    <a16:rowId xmlns:a16="http://schemas.microsoft.com/office/drawing/2014/main" val="1570462756"/>
                  </a:ext>
                </a:extLst>
              </a:tr>
              <a:tr h="200025">
                <a:tc>
                  <a:txBody>
                    <a:bodyPr/>
                    <a:lstStyle/>
                    <a:p>
                      <a:pPr algn="l" fontAlgn="b"/>
                      <a:r>
                        <a:rPr lang="en-US" sz="2000" b="0" i="0" u="none" strike="noStrike">
                          <a:solidFill>
                            <a:srgbClr val="000000"/>
                          </a:solidFill>
                          <a:effectLst/>
                          <a:latin typeface="Calibri" panose="020F0502020204030204" pitchFamily="34" charset="0"/>
                        </a:rPr>
                        <a:t>Serum titers, log2</a:t>
                      </a:r>
                    </a:p>
                  </a:txBody>
                  <a:tcPr marL="9525" marR="9525" marT="9525" marB="0" anchor="b">
                    <a:lnL>
                      <a:noFill/>
                    </a:lnL>
                    <a:lnR>
                      <a:noFill/>
                    </a:lnR>
                    <a:lnT>
                      <a:noFill/>
                    </a:lnT>
                    <a:lnB>
                      <a:noFill/>
                    </a:lnB>
                  </a:tcPr>
                </a:tc>
                <a:tc>
                  <a:txBody>
                    <a:bodyPr/>
                    <a:lstStyle/>
                    <a:p>
                      <a:pPr algn="ctr" fontAlgn="b"/>
                      <a:endParaRPr lang="en-US" sz="2000" b="0" i="0" u="none" strike="noStrike" dirty="0">
                        <a:solidFill>
                          <a:srgbClr val="E46C0A"/>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dirty="0">
                        <a:solidFill>
                          <a:srgbClr val="0000CC"/>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539782742"/>
                  </a:ext>
                </a:extLst>
              </a:tr>
              <a:tr h="200025">
                <a:tc>
                  <a:txBody>
                    <a:bodyPr/>
                    <a:lstStyle/>
                    <a:p>
                      <a:pPr algn="l" fontAlgn="b"/>
                      <a:r>
                        <a:rPr lang="en-US" sz="2000" b="0" i="0" u="none" strike="noStrike">
                          <a:solidFill>
                            <a:srgbClr val="000000"/>
                          </a:solidFill>
                          <a:effectLst/>
                          <a:latin typeface="Calibri" panose="020F0502020204030204" pitchFamily="34" charset="0"/>
                        </a:rPr>
                        <a:t>Day 268</a:t>
                      </a:r>
                    </a:p>
                  </a:txBody>
                  <a:tcPr marL="9525" marR="9525" marT="9525" marB="0" anchor="b">
                    <a:lnL>
                      <a:noFill/>
                    </a:lnL>
                    <a:lnR>
                      <a:noFill/>
                    </a:lnR>
                    <a:lnT>
                      <a:noFill/>
                    </a:lnT>
                    <a:lnB>
                      <a:noFill/>
                    </a:lnB>
                  </a:tcPr>
                </a:tc>
                <a:tc>
                  <a:txBody>
                    <a:bodyPr/>
                    <a:lstStyle/>
                    <a:p>
                      <a:pPr algn="ctr" fontAlgn="b"/>
                      <a:r>
                        <a:rPr lang="en-US" sz="2000" b="0" i="0" u="none" strike="noStrike" dirty="0">
                          <a:solidFill>
                            <a:srgbClr val="E46C0A"/>
                          </a:solidFill>
                          <a:effectLst/>
                          <a:latin typeface="Calibri" panose="020F0502020204030204" pitchFamily="34" charset="0"/>
                        </a:rPr>
                        <a:t>1.63</a:t>
                      </a:r>
                    </a:p>
                  </a:txBody>
                  <a:tcPr marL="9525" marR="9525" marT="9525" marB="0" anchor="b">
                    <a:lnL>
                      <a:noFill/>
                    </a:lnL>
                    <a:lnR>
                      <a:noFill/>
                    </a:lnR>
                    <a:lnT>
                      <a:noFill/>
                    </a:lnT>
                    <a:lnB>
                      <a:noFill/>
                    </a:lnB>
                  </a:tcPr>
                </a:tc>
                <a:tc>
                  <a:txBody>
                    <a:bodyPr/>
                    <a:lstStyle/>
                    <a:p>
                      <a:pPr algn="ctr" fontAlgn="b"/>
                      <a:r>
                        <a:rPr lang="en-US" sz="2000" b="0" i="0" u="none" strike="noStrike" dirty="0">
                          <a:solidFill>
                            <a:srgbClr val="0000CC"/>
                          </a:solidFill>
                          <a:effectLst/>
                          <a:latin typeface="Calibri" panose="020F0502020204030204" pitchFamily="34" charset="0"/>
                        </a:rPr>
                        <a:t>1.42</a:t>
                      </a:r>
                    </a:p>
                  </a:txBody>
                  <a:tcPr marL="9525" marR="9525" marT="9525" marB="0" anchor="b">
                    <a:lnL>
                      <a:noFill/>
                    </a:lnL>
                    <a:lnR>
                      <a:noFill/>
                    </a:lnR>
                    <a:lnT>
                      <a:noFill/>
                    </a:lnT>
                    <a:lnB>
                      <a:noFill/>
                    </a:lnB>
                  </a:tcPr>
                </a:tc>
                <a:tc>
                  <a:txBody>
                    <a:bodyPr/>
                    <a:lstStyle/>
                    <a:p>
                      <a:pPr algn="ctr" fontAlgn="b"/>
                      <a:r>
                        <a:rPr lang="en-US" sz="2000" b="0" i="0" u="none" strike="noStrike">
                          <a:solidFill>
                            <a:srgbClr val="000000"/>
                          </a:solidFill>
                          <a:effectLst/>
                          <a:latin typeface="Calibri" panose="020F0502020204030204" pitchFamily="34" charset="0"/>
                        </a:rPr>
                        <a:t>0.234</a:t>
                      </a:r>
                    </a:p>
                  </a:txBody>
                  <a:tcPr marL="9525" marR="9525" marT="9525" marB="0" anchor="b">
                    <a:lnL>
                      <a:noFill/>
                    </a:lnL>
                    <a:lnR>
                      <a:noFill/>
                    </a:lnR>
                    <a:lnT>
                      <a:noFill/>
                    </a:lnT>
                    <a:lnB>
                      <a:noFill/>
                    </a:lnB>
                  </a:tcPr>
                </a:tc>
                <a:tc>
                  <a:txBody>
                    <a:bodyPr/>
                    <a:lstStyle/>
                    <a:p>
                      <a:pPr algn="ctr" fontAlgn="b"/>
                      <a:r>
                        <a:rPr lang="en-US" sz="2000" b="0" i="0" u="none" strike="noStrike">
                          <a:solidFill>
                            <a:srgbClr val="000000"/>
                          </a:solidFill>
                          <a:effectLst/>
                          <a:latin typeface="Calibri" panose="020F0502020204030204" pitchFamily="34" charset="0"/>
                        </a:rPr>
                        <a:t>0.41</a:t>
                      </a:r>
                    </a:p>
                  </a:txBody>
                  <a:tcPr marL="9525" marR="9525" marT="9525" marB="0" anchor="b">
                    <a:lnL>
                      <a:noFill/>
                    </a:lnL>
                    <a:lnR>
                      <a:noFill/>
                    </a:lnR>
                    <a:lnT>
                      <a:noFill/>
                    </a:lnT>
                    <a:lnB>
                      <a:noFill/>
                    </a:lnB>
                  </a:tcPr>
                </a:tc>
                <a:tc>
                  <a:txBody>
                    <a:bodyPr/>
                    <a:lstStyle/>
                    <a:p>
                      <a:pPr algn="ctr" fontAlgn="b"/>
                      <a:r>
                        <a:rPr lang="en-US" sz="2000" b="0" i="0" u="none" strike="noStrike">
                          <a:solidFill>
                            <a:srgbClr val="000000"/>
                          </a:solidFill>
                          <a:effectLst/>
                          <a:latin typeface="Calibri" panose="020F0502020204030204" pitchFamily="34" charset="0"/>
                        </a:rPr>
                        <a:t>0.94</a:t>
                      </a:r>
                    </a:p>
                  </a:txBody>
                  <a:tcPr marL="9525" marR="9525" marT="9525" marB="0" anchor="b">
                    <a:lnL>
                      <a:noFill/>
                    </a:lnL>
                    <a:lnR>
                      <a:noFill/>
                    </a:lnR>
                    <a:lnT>
                      <a:noFill/>
                    </a:lnT>
                    <a:lnB>
                      <a:noFill/>
                    </a:lnB>
                  </a:tcPr>
                </a:tc>
                <a:extLst>
                  <a:ext uri="{0D108BD9-81ED-4DB2-BD59-A6C34878D82A}">
                    <a16:rowId xmlns:a16="http://schemas.microsoft.com/office/drawing/2014/main" val="962668787"/>
                  </a:ext>
                </a:extLst>
              </a:tr>
              <a:tr h="200025">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dirty="0">
                        <a:solidFill>
                          <a:srgbClr val="E46C0A"/>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dirty="0">
                        <a:solidFill>
                          <a:srgbClr val="0000CC"/>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715499328"/>
                  </a:ext>
                </a:extLst>
              </a:tr>
              <a:tr h="200025">
                <a:tc>
                  <a:txBody>
                    <a:bodyPr/>
                    <a:lstStyle/>
                    <a:p>
                      <a:pPr algn="l" fontAlgn="b"/>
                      <a:r>
                        <a:rPr lang="en-US" sz="2000" b="1" i="0" u="none" strike="noStrike">
                          <a:solidFill>
                            <a:srgbClr val="000000"/>
                          </a:solidFill>
                          <a:effectLst/>
                          <a:latin typeface="Calibri" panose="020F0502020204030204" pitchFamily="34" charset="0"/>
                        </a:rPr>
                        <a:t>PI-3</a:t>
                      </a:r>
                    </a:p>
                  </a:txBody>
                  <a:tcPr marL="9525" marR="9525" marT="9525" marB="0" anchor="b">
                    <a:lnL>
                      <a:noFill/>
                    </a:lnL>
                    <a:lnR>
                      <a:noFill/>
                    </a:lnR>
                    <a:lnT>
                      <a:noFill/>
                    </a:lnT>
                    <a:lnB>
                      <a:noFill/>
                    </a:lnB>
                  </a:tcPr>
                </a:tc>
                <a:tc>
                  <a:txBody>
                    <a:bodyPr/>
                    <a:lstStyle/>
                    <a:p>
                      <a:pPr algn="ctr" fontAlgn="b"/>
                      <a:endParaRPr lang="en-US" sz="2000" b="0" i="0" u="none" strike="noStrike" dirty="0">
                        <a:solidFill>
                          <a:srgbClr val="E46C0A"/>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CC"/>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363598031"/>
                  </a:ext>
                </a:extLst>
              </a:tr>
              <a:tr h="200025">
                <a:tc>
                  <a:txBody>
                    <a:bodyPr/>
                    <a:lstStyle/>
                    <a:p>
                      <a:pPr algn="l" fontAlgn="b"/>
                      <a:r>
                        <a:rPr lang="en-US" sz="2000" b="0" i="0" u="none" strike="noStrike">
                          <a:solidFill>
                            <a:srgbClr val="000000"/>
                          </a:solidFill>
                          <a:effectLst/>
                          <a:latin typeface="Calibri" panose="020F0502020204030204" pitchFamily="34" charset="0"/>
                        </a:rPr>
                        <a:t>Seroconversion, % of total </a:t>
                      </a:r>
                    </a:p>
                  </a:txBody>
                  <a:tcPr marL="9525" marR="9525" marT="9525" marB="0" anchor="b">
                    <a:lnL>
                      <a:noFill/>
                    </a:lnL>
                    <a:lnR>
                      <a:noFill/>
                    </a:lnR>
                    <a:lnT>
                      <a:noFill/>
                    </a:lnT>
                    <a:lnB>
                      <a:noFill/>
                    </a:lnB>
                  </a:tcPr>
                </a:tc>
                <a:tc>
                  <a:txBody>
                    <a:bodyPr/>
                    <a:lstStyle/>
                    <a:p>
                      <a:pPr algn="ctr" fontAlgn="b"/>
                      <a:endParaRPr lang="en-US" sz="2000" b="0" i="0" u="none" strike="noStrike" dirty="0">
                        <a:solidFill>
                          <a:srgbClr val="E46C0A"/>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dirty="0">
                        <a:solidFill>
                          <a:srgbClr val="0000CC"/>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513330247"/>
                  </a:ext>
                </a:extLst>
              </a:tr>
              <a:tr h="200025">
                <a:tc>
                  <a:txBody>
                    <a:bodyPr/>
                    <a:lstStyle/>
                    <a:p>
                      <a:pPr algn="l" fontAlgn="b"/>
                      <a:r>
                        <a:rPr lang="en-US" sz="2000" b="0" i="0" u="none" strike="noStrike">
                          <a:solidFill>
                            <a:srgbClr val="000000"/>
                          </a:solidFill>
                          <a:effectLst/>
                          <a:latin typeface="Calibri" panose="020F0502020204030204" pitchFamily="34" charset="0"/>
                        </a:rPr>
                        <a:t>Day 268</a:t>
                      </a:r>
                    </a:p>
                  </a:txBody>
                  <a:tcPr marL="9525" marR="9525" marT="9525" marB="0" anchor="b">
                    <a:lnL>
                      <a:noFill/>
                    </a:lnL>
                    <a:lnR>
                      <a:noFill/>
                    </a:lnR>
                    <a:lnT>
                      <a:noFill/>
                    </a:lnT>
                    <a:lnB>
                      <a:noFill/>
                    </a:lnB>
                  </a:tcPr>
                </a:tc>
                <a:tc>
                  <a:txBody>
                    <a:bodyPr/>
                    <a:lstStyle/>
                    <a:p>
                      <a:pPr algn="ctr" fontAlgn="b"/>
                      <a:r>
                        <a:rPr lang="en-US" sz="2000" b="0" i="0" u="none" strike="noStrike" dirty="0">
                          <a:solidFill>
                            <a:srgbClr val="E46C0A"/>
                          </a:solidFill>
                          <a:effectLst/>
                          <a:latin typeface="Calibri" panose="020F0502020204030204" pitchFamily="34" charset="0"/>
                        </a:rPr>
                        <a:t>100</a:t>
                      </a:r>
                    </a:p>
                  </a:txBody>
                  <a:tcPr marL="9525" marR="9525" marT="9525" marB="0" anchor="b">
                    <a:lnL>
                      <a:noFill/>
                    </a:lnL>
                    <a:lnR>
                      <a:noFill/>
                    </a:lnR>
                    <a:lnT>
                      <a:noFill/>
                    </a:lnT>
                    <a:lnB>
                      <a:noFill/>
                    </a:lnB>
                  </a:tcPr>
                </a:tc>
                <a:tc>
                  <a:txBody>
                    <a:bodyPr/>
                    <a:lstStyle/>
                    <a:p>
                      <a:pPr algn="ctr" fontAlgn="b"/>
                      <a:r>
                        <a:rPr lang="en-US" sz="2000" b="0" i="0" u="none" strike="noStrike" dirty="0">
                          <a:solidFill>
                            <a:srgbClr val="0000CC"/>
                          </a:solidFill>
                          <a:effectLst/>
                          <a:latin typeface="Calibri" panose="020F0502020204030204" pitchFamily="34" charset="0"/>
                        </a:rPr>
                        <a:t>96.2</a:t>
                      </a:r>
                    </a:p>
                  </a:txBody>
                  <a:tcPr marL="9525" marR="9525" marT="9525" marB="0" anchor="b">
                    <a:lnL>
                      <a:noFill/>
                    </a:lnL>
                    <a:lnR>
                      <a:noFill/>
                    </a:lnR>
                    <a:lnT>
                      <a:noFill/>
                    </a:lnT>
                    <a:lnB>
                      <a:noFill/>
                    </a:lnB>
                  </a:tcPr>
                </a:tc>
                <a:tc>
                  <a:txBody>
                    <a:bodyPr/>
                    <a:lstStyle/>
                    <a:p>
                      <a:pPr algn="ctr" fontAlgn="b"/>
                      <a:r>
                        <a:rPr lang="en-US" sz="2000" b="0" i="0" u="none" strike="noStrike">
                          <a:solidFill>
                            <a:srgbClr val="000000"/>
                          </a:solidFill>
                          <a:effectLst/>
                          <a:latin typeface="Calibri" panose="020F0502020204030204" pitchFamily="34" charset="0"/>
                        </a:rPr>
                        <a:t>3.86</a:t>
                      </a:r>
                    </a:p>
                  </a:txBody>
                  <a:tcPr marL="9525" marR="9525" marT="9525" marB="0" anchor="b">
                    <a:lnL>
                      <a:noFill/>
                    </a:lnL>
                    <a:lnR>
                      <a:noFill/>
                    </a:lnR>
                    <a:lnT>
                      <a:noFill/>
                    </a:lnT>
                    <a:lnB>
                      <a:noFill/>
                    </a:lnB>
                  </a:tcPr>
                </a:tc>
                <a:tc>
                  <a:txBody>
                    <a:bodyPr/>
                    <a:lstStyle/>
                    <a:p>
                      <a:pPr algn="ctr" fontAlgn="b"/>
                      <a:r>
                        <a:rPr lang="en-US" sz="2000" b="0" i="0" u="none" strike="noStrike">
                          <a:solidFill>
                            <a:srgbClr val="000000"/>
                          </a:solidFill>
                          <a:effectLst/>
                          <a:latin typeface="Calibri" panose="020F0502020204030204" pitchFamily="34" charset="0"/>
                        </a:rPr>
                        <a:t>0.47</a:t>
                      </a:r>
                    </a:p>
                  </a:txBody>
                  <a:tcPr marL="9525" marR="9525" marT="9525" marB="0" anchor="b">
                    <a:lnL>
                      <a:noFill/>
                    </a:lnL>
                    <a:lnR>
                      <a:noFill/>
                    </a:lnR>
                    <a:lnT>
                      <a:noFill/>
                    </a:lnT>
                    <a:lnB>
                      <a:noFill/>
                    </a:lnB>
                  </a:tcPr>
                </a:tc>
                <a:tc>
                  <a:txBody>
                    <a:bodyPr/>
                    <a:lstStyle/>
                    <a:p>
                      <a:pPr algn="ctr" fontAlgn="b"/>
                      <a:r>
                        <a:rPr lang="en-US" sz="2000" b="0" i="0" u="none" strike="noStrike">
                          <a:solidFill>
                            <a:srgbClr val="000000"/>
                          </a:solidFill>
                          <a:effectLst/>
                          <a:latin typeface="Calibri" panose="020F0502020204030204" pitchFamily="34" charset="0"/>
                        </a:rPr>
                        <a:t>0.82</a:t>
                      </a:r>
                    </a:p>
                  </a:txBody>
                  <a:tcPr marL="9525" marR="9525" marT="9525" marB="0" anchor="b">
                    <a:lnL>
                      <a:noFill/>
                    </a:lnL>
                    <a:lnR>
                      <a:noFill/>
                    </a:lnR>
                    <a:lnT>
                      <a:noFill/>
                    </a:lnT>
                    <a:lnB>
                      <a:noFill/>
                    </a:lnB>
                  </a:tcPr>
                </a:tc>
                <a:extLst>
                  <a:ext uri="{0D108BD9-81ED-4DB2-BD59-A6C34878D82A}">
                    <a16:rowId xmlns:a16="http://schemas.microsoft.com/office/drawing/2014/main" val="2508711521"/>
                  </a:ext>
                </a:extLst>
              </a:tr>
              <a:tr h="200025">
                <a:tc>
                  <a:txBody>
                    <a:bodyPr/>
                    <a:lstStyle/>
                    <a:p>
                      <a:pPr algn="l" fontAlgn="b"/>
                      <a:r>
                        <a:rPr lang="en-US" sz="2000" b="0" i="0" u="none" strike="noStrike">
                          <a:solidFill>
                            <a:srgbClr val="000000"/>
                          </a:solidFill>
                          <a:effectLst/>
                          <a:latin typeface="Calibri" panose="020F0502020204030204" pitchFamily="34" charset="0"/>
                        </a:rPr>
                        <a:t>Serum titers, log2</a:t>
                      </a:r>
                    </a:p>
                  </a:txBody>
                  <a:tcPr marL="9525" marR="9525" marT="9525" marB="0" anchor="b">
                    <a:lnL>
                      <a:noFill/>
                    </a:lnL>
                    <a:lnR>
                      <a:noFill/>
                    </a:lnR>
                    <a:lnT>
                      <a:noFill/>
                    </a:lnT>
                    <a:lnB>
                      <a:noFill/>
                    </a:lnB>
                  </a:tcPr>
                </a:tc>
                <a:tc>
                  <a:txBody>
                    <a:bodyPr/>
                    <a:lstStyle/>
                    <a:p>
                      <a:pPr algn="ctr" fontAlgn="b"/>
                      <a:endParaRPr lang="en-US" sz="2000" b="0" i="0" u="none" strike="noStrike" dirty="0">
                        <a:solidFill>
                          <a:srgbClr val="E46C0A"/>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CC"/>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948150367"/>
                  </a:ext>
                </a:extLst>
              </a:tr>
              <a:tr h="200025">
                <a:tc>
                  <a:txBody>
                    <a:bodyPr/>
                    <a:lstStyle/>
                    <a:p>
                      <a:pPr algn="l" fontAlgn="b"/>
                      <a:r>
                        <a:rPr lang="en-US" sz="2000" b="0" i="0" u="none" strike="noStrike">
                          <a:solidFill>
                            <a:srgbClr val="000000"/>
                          </a:solidFill>
                          <a:effectLst/>
                          <a:latin typeface="Calibri" panose="020F0502020204030204" pitchFamily="34" charset="0"/>
                        </a:rPr>
                        <a:t>Day 268</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E46C0A"/>
                          </a:solidFill>
                          <a:effectLst/>
                          <a:latin typeface="Calibri" panose="020F0502020204030204" pitchFamily="34" charset="0"/>
                        </a:rPr>
                        <a:t>8.76</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CC"/>
                          </a:solidFill>
                          <a:effectLst/>
                          <a:latin typeface="Calibri" panose="020F0502020204030204" pitchFamily="34" charset="0"/>
                        </a:rPr>
                        <a:t>8.19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0.513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0.57</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panose="020F0502020204030204" pitchFamily="34" charset="0"/>
                        </a:rPr>
                        <a:t>0.83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1848214"/>
                  </a:ext>
                </a:extLst>
              </a:tr>
            </a:tbl>
          </a:graphicData>
        </a:graphic>
      </p:graphicFrame>
    </p:spTree>
    <p:extLst>
      <p:ext uri="{BB962C8B-B14F-4D97-AF65-F5344CB8AC3E}">
        <p14:creationId xmlns:p14="http://schemas.microsoft.com/office/powerpoint/2010/main" val="1282748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8127F3-7496-4045-93D5-60D6F32A1942}"/>
              </a:ext>
            </a:extLst>
          </p:cNvPr>
          <p:cNvSpPr/>
          <p:nvPr/>
        </p:nvSpPr>
        <p:spPr>
          <a:xfrm>
            <a:off x="-900" y="-19859"/>
            <a:ext cx="9144000" cy="102665"/>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endParaRPr>
          </a:p>
        </p:txBody>
      </p:sp>
      <p:pic>
        <p:nvPicPr>
          <p:cNvPr id="2" name="Picture 1">
            <a:extLst>
              <a:ext uri="{FF2B5EF4-FFF2-40B4-BE49-F238E27FC236}">
                <a16:creationId xmlns:a16="http://schemas.microsoft.com/office/drawing/2014/main" id="{B70EB373-4D33-504C-4D98-74FF84F70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071" y="136352"/>
            <a:ext cx="2225996" cy="414436"/>
          </a:xfrm>
          <a:prstGeom prst="rect">
            <a:avLst/>
          </a:prstGeom>
        </p:spPr>
      </p:pic>
      <p:sp>
        <p:nvSpPr>
          <p:cNvPr id="3" name="Title 1">
            <a:extLst>
              <a:ext uri="{FF2B5EF4-FFF2-40B4-BE49-F238E27FC236}">
                <a16:creationId xmlns:a16="http://schemas.microsoft.com/office/drawing/2014/main" id="{04B746A5-19C1-5662-85A0-B4074E890534}"/>
              </a:ext>
            </a:extLst>
          </p:cNvPr>
          <p:cNvSpPr txBox="1">
            <a:spLocks/>
          </p:cNvSpPr>
          <p:nvPr/>
        </p:nvSpPr>
        <p:spPr>
          <a:xfrm>
            <a:off x="1485000" y="550788"/>
            <a:ext cx="6172200" cy="605287"/>
          </a:xfrm>
          <a:prstGeom prst="rect">
            <a:avLst/>
          </a:prstGeom>
        </p:spPr>
        <p:txBody>
          <a:bodyPr>
            <a:normAutofit lnSpcReduction="10000"/>
          </a:bodyPr>
          <a:lstStyle>
            <a:lvl1pPr algn="ctr" defTabSz="457189"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accent6">
                    <a:lumMod val="75000"/>
                  </a:schemeClr>
                </a:solidFill>
              </a:rPr>
              <a:t>Conclusions</a:t>
            </a:r>
          </a:p>
        </p:txBody>
      </p:sp>
      <p:sp>
        <p:nvSpPr>
          <p:cNvPr id="4" name="Rectangle 3">
            <a:extLst>
              <a:ext uri="{FF2B5EF4-FFF2-40B4-BE49-F238E27FC236}">
                <a16:creationId xmlns:a16="http://schemas.microsoft.com/office/drawing/2014/main" id="{4D66DF6E-4344-218B-3372-4B8754C0B335}"/>
              </a:ext>
            </a:extLst>
          </p:cNvPr>
          <p:cNvSpPr/>
          <p:nvPr/>
        </p:nvSpPr>
        <p:spPr>
          <a:xfrm>
            <a:off x="0" y="6741836"/>
            <a:ext cx="9144900" cy="108000"/>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cs typeface="Times New Roman" panose="02020603050405020304" pitchFamily="18" charset="0"/>
            </a:endParaRPr>
          </a:p>
        </p:txBody>
      </p:sp>
      <p:sp>
        <p:nvSpPr>
          <p:cNvPr id="6" name="Content Placeholder 2">
            <a:extLst>
              <a:ext uri="{FF2B5EF4-FFF2-40B4-BE49-F238E27FC236}">
                <a16:creationId xmlns:a16="http://schemas.microsoft.com/office/drawing/2014/main" id="{F86680AE-635C-DA4B-5B97-7C6AC4A68F63}"/>
              </a:ext>
            </a:extLst>
          </p:cNvPr>
          <p:cNvSpPr txBox="1">
            <a:spLocks/>
          </p:cNvSpPr>
          <p:nvPr/>
        </p:nvSpPr>
        <p:spPr>
          <a:xfrm>
            <a:off x="203200" y="1331361"/>
            <a:ext cx="8696960" cy="2617594"/>
          </a:xfrm>
          <a:prstGeom prst="rect">
            <a:avLst/>
          </a:prstGeom>
        </p:spPr>
        <p:txBody>
          <a:bodyPr/>
          <a:lst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1">
                  <a:lumMod val="75000"/>
                </a:schemeClr>
              </a:buClr>
            </a:pPr>
            <a:r>
              <a:rPr lang="en-US" sz="2800" dirty="0"/>
              <a:t>Access to shade during pre- and postpartum alleviated the effects of heat stress by reducing intravaginal temperature, decreasing respiration rates and modifying the behavior of pregnant heifers</a:t>
            </a:r>
          </a:p>
          <a:p>
            <a:pPr>
              <a:buClr>
                <a:schemeClr val="accent1">
                  <a:lumMod val="75000"/>
                </a:schemeClr>
              </a:buClr>
            </a:pPr>
            <a:endParaRPr lang="en-US" sz="2800" dirty="0"/>
          </a:p>
          <a:p>
            <a:pPr>
              <a:buClr>
                <a:schemeClr val="accent1">
                  <a:lumMod val="75000"/>
                </a:schemeClr>
              </a:buClr>
            </a:pPr>
            <a:r>
              <a:rPr lang="en-US" sz="2800" dirty="0"/>
              <a:t>Heat abatement increased heifer body condition score and plasma IGF-1 during late gestation and increased calf birth body weight, but reduced calf post-weaning growth and had minor changes to calf humoral immune function</a:t>
            </a:r>
          </a:p>
        </p:txBody>
      </p:sp>
    </p:spTree>
    <p:extLst>
      <p:ext uri="{BB962C8B-B14F-4D97-AF65-F5344CB8AC3E}">
        <p14:creationId xmlns:p14="http://schemas.microsoft.com/office/powerpoint/2010/main" val="1254978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8C7001-B6B2-E84E-8F25-279D482BDDC1}"/>
              </a:ext>
            </a:extLst>
          </p:cNvPr>
          <p:cNvSpPr>
            <a:spLocks noGrp="1"/>
          </p:cNvSpPr>
          <p:nvPr>
            <p:ph type="title"/>
          </p:nvPr>
        </p:nvSpPr>
        <p:spPr>
          <a:xfrm>
            <a:off x="0" y="200201"/>
            <a:ext cx="8229600" cy="689866"/>
          </a:xfrm>
        </p:spPr>
        <p:txBody>
          <a:bodyPr>
            <a:noAutofit/>
          </a:bodyPr>
          <a:lstStyle/>
          <a:p>
            <a:pPr lvl="0" algn="l">
              <a:buClr>
                <a:schemeClr val="tx1"/>
              </a:buClr>
            </a:pPr>
            <a:r>
              <a:rPr lang="en-US" sz="3200" b="1" dirty="0">
                <a:solidFill>
                  <a:srgbClr val="0432FF"/>
                </a:solidFill>
              </a:rPr>
              <a:t>On-going studies</a:t>
            </a:r>
          </a:p>
        </p:txBody>
      </p:sp>
      <p:sp>
        <p:nvSpPr>
          <p:cNvPr id="4" name="Content Placeholder 3">
            <a:extLst>
              <a:ext uri="{FF2B5EF4-FFF2-40B4-BE49-F238E27FC236}">
                <a16:creationId xmlns:a16="http://schemas.microsoft.com/office/drawing/2014/main" id="{A1D60237-069A-4443-A048-3AC66225E9F9}"/>
              </a:ext>
            </a:extLst>
          </p:cNvPr>
          <p:cNvSpPr>
            <a:spLocks noGrp="1"/>
          </p:cNvSpPr>
          <p:nvPr>
            <p:ph idx="1"/>
          </p:nvPr>
        </p:nvSpPr>
        <p:spPr>
          <a:xfrm>
            <a:off x="87683" y="1065520"/>
            <a:ext cx="8968634" cy="5899484"/>
          </a:xfrm>
        </p:spPr>
        <p:txBody>
          <a:bodyPr>
            <a:normAutofit/>
          </a:bodyPr>
          <a:lstStyle/>
          <a:p>
            <a:pPr marL="0" indent="0">
              <a:buNone/>
            </a:pPr>
            <a:r>
              <a:rPr lang="en-US" sz="2000" b="1" dirty="0">
                <a:solidFill>
                  <a:srgbClr val="002060"/>
                </a:solidFill>
              </a:rPr>
              <a:t>Mitigating Heat Stress in grazing </a:t>
            </a:r>
            <a:r>
              <a:rPr lang="en-US" sz="2000" b="1" i="1" dirty="0">
                <a:solidFill>
                  <a:srgbClr val="002060"/>
                </a:solidFill>
              </a:rPr>
              <a:t>Bos indicus</a:t>
            </a:r>
            <a:r>
              <a:rPr lang="en-US" sz="2000" b="1" dirty="0">
                <a:solidFill>
                  <a:srgbClr val="002060"/>
                </a:solidFill>
              </a:rPr>
              <a:t>-Influenced Beef Cattle in Tropical/Subtropical Environments</a:t>
            </a:r>
          </a:p>
          <a:p>
            <a:pPr marL="0" indent="0">
              <a:buNone/>
            </a:pPr>
            <a:r>
              <a:rPr lang="en-US" sz="2000" dirty="0">
                <a:solidFill>
                  <a:srgbClr val="002060"/>
                </a:solidFill>
              </a:rPr>
              <a:t>USDA – Animal Nutrition, Growth, and Lactation</a:t>
            </a:r>
          </a:p>
          <a:p>
            <a:pPr marL="0" indent="0">
              <a:buNone/>
            </a:pPr>
            <a:r>
              <a:rPr lang="en-US" sz="2000" dirty="0">
                <a:solidFill>
                  <a:srgbClr val="002060"/>
                </a:solidFill>
              </a:rPr>
              <a:t>$640,000</a:t>
            </a:r>
          </a:p>
          <a:p>
            <a:pPr marL="0" indent="0">
              <a:buNone/>
            </a:pPr>
            <a:r>
              <a:rPr lang="en-US" sz="2000" dirty="0">
                <a:solidFill>
                  <a:srgbClr val="002060"/>
                </a:solidFill>
              </a:rPr>
              <a:t>PI = Philipe </a:t>
            </a:r>
            <a:r>
              <a:rPr lang="en-US" sz="2000" dirty="0" err="1">
                <a:solidFill>
                  <a:srgbClr val="002060"/>
                </a:solidFill>
              </a:rPr>
              <a:t>Moriel</a:t>
            </a:r>
            <a:endParaRPr lang="en-US" sz="2000" dirty="0">
              <a:solidFill>
                <a:srgbClr val="002060"/>
              </a:solidFill>
            </a:endParaRPr>
          </a:p>
          <a:p>
            <a:pPr marL="0" indent="0">
              <a:buNone/>
            </a:pPr>
            <a:r>
              <a:rPr lang="en-US" sz="2000" dirty="0">
                <a:solidFill>
                  <a:srgbClr val="002060"/>
                </a:solidFill>
              </a:rPr>
              <a:t>Co-PIs = Joe </a:t>
            </a:r>
            <a:r>
              <a:rPr lang="en-US" sz="2000" dirty="0" err="1">
                <a:solidFill>
                  <a:srgbClr val="002060"/>
                </a:solidFill>
              </a:rPr>
              <a:t>Vendramini</a:t>
            </a:r>
            <a:r>
              <a:rPr lang="en-US" sz="2000" dirty="0">
                <a:solidFill>
                  <a:srgbClr val="002060"/>
                </a:solidFill>
              </a:rPr>
              <a:t>, Nicolas DiLorenzo, Raluca </a:t>
            </a:r>
            <a:r>
              <a:rPr lang="en-US" sz="2000" dirty="0" err="1">
                <a:solidFill>
                  <a:srgbClr val="002060"/>
                </a:solidFill>
              </a:rPr>
              <a:t>Mateescu</a:t>
            </a:r>
            <a:r>
              <a:rPr lang="en-US" sz="2000" dirty="0">
                <a:solidFill>
                  <a:srgbClr val="002060"/>
                </a:solidFill>
              </a:rPr>
              <a:t>, Joao </a:t>
            </a:r>
            <a:r>
              <a:rPr lang="en-US" sz="2000" dirty="0" err="1">
                <a:solidFill>
                  <a:srgbClr val="002060"/>
                </a:solidFill>
              </a:rPr>
              <a:t>Bittar</a:t>
            </a:r>
            <a:r>
              <a:rPr lang="en-US" sz="2000" dirty="0">
                <a:solidFill>
                  <a:srgbClr val="002060"/>
                </a:solidFill>
              </a:rPr>
              <a:t>, Mario </a:t>
            </a:r>
            <a:r>
              <a:rPr lang="en-US" sz="2000" dirty="0" err="1">
                <a:solidFill>
                  <a:srgbClr val="002060"/>
                </a:solidFill>
              </a:rPr>
              <a:t>Binelli</a:t>
            </a:r>
            <a:r>
              <a:rPr lang="en-US" sz="2000" dirty="0">
                <a:solidFill>
                  <a:srgbClr val="002060"/>
                </a:solidFill>
              </a:rPr>
              <a:t>, Jimena </a:t>
            </a:r>
            <a:r>
              <a:rPr lang="en-US" sz="2000" dirty="0" err="1">
                <a:solidFill>
                  <a:srgbClr val="002060"/>
                </a:solidFill>
              </a:rPr>
              <a:t>Laporta</a:t>
            </a:r>
            <a:r>
              <a:rPr lang="en-US" sz="2000" dirty="0">
                <a:solidFill>
                  <a:srgbClr val="002060"/>
                </a:solidFill>
              </a:rPr>
              <a:t> Francisco </a:t>
            </a:r>
            <a:r>
              <a:rPr lang="en-US" sz="2000" dirty="0" err="1">
                <a:solidFill>
                  <a:srgbClr val="002060"/>
                </a:solidFill>
              </a:rPr>
              <a:t>Peñagaricano</a:t>
            </a:r>
            <a:r>
              <a:rPr lang="en-US" sz="2000" dirty="0">
                <a:solidFill>
                  <a:srgbClr val="002060"/>
                </a:solidFill>
              </a:rPr>
              <a:t>  </a:t>
            </a:r>
          </a:p>
          <a:p>
            <a:pPr marL="0" indent="0">
              <a:buNone/>
            </a:pPr>
            <a:endParaRPr lang="en-US" sz="2000" dirty="0">
              <a:solidFill>
                <a:srgbClr val="002060"/>
              </a:solidFill>
            </a:endParaRPr>
          </a:p>
          <a:p>
            <a:pPr marL="0" indent="0">
              <a:buNone/>
            </a:pPr>
            <a:r>
              <a:rPr lang="en-US" sz="2000" dirty="0">
                <a:solidFill>
                  <a:srgbClr val="002060"/>
                </a:solidFill>
              </a:rPr>
              <a:t>Initiated in August 2022</a:t>
            </a:r>
          </a:p>
          <a:p>
            <a:pPr marL="0" indent="0">
              <a:buNone/>
            </a:pPr>
            <a:r>
              <a:rPr lang="en-US" sz="2000" dirty="0">
                <a:solidFill>
                  <a:srgbClr val="002060"/>
                </a:solidFill>
              </a:rPr>
              <a:t>To be completed in 2026</a:t>
            </a:r>
          </a:p>
        </p:txBody>
      </p:sp>
      <p:pic>
        <p:nvPicPr>
          <p:cNvPr id="5" name="Picture 4">
            <a:extLst>
              <a:ext uri="{FF2B5EF4-FFF2-40B4-BE49-F238E27FC236}">
                <a16:creationId xmlns:a16="http://schemas.microsoft.com/office/drawing/2014/main" id="{57581FEC-8523-6F43-94C4-AA90E134E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2368" y="303823"/>
            <a:ext cx="1951631" cy="363355"/>
          </a:xfrm>
          <a:prstGeom prst="rect">
            <a:avLst/>
          </a:prstGeom>
        </p:spPr>
      </p:pic>
      <p:sp>
        <p:nvSpPr>
          <p:cNvPr id="6" name="Rectangle 5">
            <a:extLst>
              <a:ext uri="{FF2B5EF4-FFF2-40B4-BE49-F238E27FC236}">
                <a16:creationId xmlns:a16="http://schemas.microsoft.com/office/drawing/2014/main" id="{6FBAB9B4-2F19-854A-9193-64FCFBF535E6}"/>
              </a:ext>
            </a:extLst>
          </p:cNvPr>
          <p:cNvSpPr/>
          <p:nvPr/>
        </p:nvSpPr>
        <p:spPr>
          <a:xfrm>
            <a:off x="-1" y="5438"/>
            <a:ext cx="9144000" cy="143223"/>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0239E9A-DE5A-CB4F-BD78-F0094B8DD23F}"/>
              </a:ext>
            </a:extLst>
          </p:cNvPr>
          <p:cNvSpPr/>
          <p:nvPr/>
        </p:nvSpPr>
        <p:spPr>
          <a:xfrm>
            <a:off x="-1" y="6765691"/>
            <a:ext cx="9143999" cy="92309"/>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cs typeface="Times New Roman" panose="02020603050405020304" pitchFamily="18" charset="0"/>
            </a:endParaRPr>
          </a:p>
        </p:txBody>
      </p:sp>
    </p:spTree>
    <p:extLst>
      <p:ext uri="{BB962C8B-B14F-4D97-AF65-F5344CB8AC3E}">
        <p14:creationId xmlns:p14="http://schemas.microsoft.com/office/powerpoint/2010/main" val="2488075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87B201-F5B3-FC49-949C-1EC58832D717}"/>
              </a:ext>
            </a:extLst>
          </p:cNvPr>
          <p:cNvSpPr/>
          <p:nvPr/>
        </p:nvSpPr>
        <p:spPr>
          <a:xfrm>
            <a:off x="0" y="148661"/>
            <a:ext cx="9143999" cy="1631216"/>
          </a:xfrm>
          <a:prstGeom prst="rect">
            <a:avLst/>
          </a:prstGeom>
        </p:spPr>
        <p:txBody>
          <a:bodyPr wrap="square">
            <a:spAutoFit/>
          </a:bodyPr>
          <a:lstStyle/>
          <a:p>
            <a:pPr algn="ctr">
              <a:spcAft>
                <a:spcPts val="1200"/>
              </a:spcAft>
            </a:pPr>
            <a:r>
              <a:rPr lang="en-US" sz="2400" b="1" dirty="0">
                <a:solidFill>
                  <a:srgbClr val="002060"/>
                </a:solidFill>
                <a:ea typeface="Calibri" panose="020F0502020204030204" pitchFamily="34" charset="0"/>
              </a:rPr>
              <a:t>USDA Study – </a:t>
            </a:r>
            <a:r>
              <a:rPr lang="en-US" sz="2400" b="1" dirty="0">
                <a:solidFill>
                  <a:schemeClr val="accent6">
                    <a:lumMod val="75000"/>
                  </a:schemeClr>
                </a:solidFill>
                <a:ea typeface="Calibri" panose="020F0502020204030204" pitchFamily="34" charset="0"/>
              </a:rPr>
              <a:t>Combining heat stress mitigation strategies during pre- and postnatal phases: Impacts on cow and heifer offspring performance</a:t>
            </a:r>
          </a:p>
          <a:p>
            <a:pPr algn="ctr">
              <a:spcAft>
                <a:spcPts val="1200"/>
              </a:spcAft>
            </a:pPr>
            <a:endParaRPr lang="en-US" b="1" dirty="0">
              <a:solidFill>
                <a:schemeClr val="accent6">
                  <a:lumMod val="75000"/>
                </a:schemeClr>
              </a:solidFill>
              <a:ea typeface="Calibri" panose="020F0502020204030204" pitchFamily="34" charset="0"/>
            </a:endParaRPr>
          </a:p>
        </p:txBody>
      </p:sp>
      <p:sp>
        <p:nvSpPr>
          <p:cNvPr id="3" name="Rectangle 2">
            <a:extLst>
              <a:ext uri="{FF2B5EF4-FFF2-40B4-BE49-F238E27FC236}">
                <a16:creationId xmlns:a16="http://schemas.microsoft.com/office/drawing/2014/main" id="{C41962BD-8FE6-6B45-892A-BAA027332BE5}"/>
              </a:ext>
            </a:extLst>
          </p:cNvPr>
          <p:cNvSpPr/>
          <p:nvPr/>
        </p:nvSpPr>
        <p:spPr>
          <a:xfrm>
            <a:off x="106034" y="1397675"/>
            <a:ext cx="9037964" cy="2031325"/>
          </a:xfrm>
          <a:prstGeom prst="rect">
            <a:avLst/>
          </a:prstGeom>
        </p:spPr>
        <p:txBody>
          <a:bodyPr wrap="square">
            <a:spAutoFit/>
          </a:bodyPr>
          <a:lstStyle/>
          <a:p>
            <a:r>
              <a:rPr lang="en-US" b="1" dirty="0">
                <a:solidFill>
                  <a:srgbClr val="000000"/>
                </a:solidFill>
                <a:latin typeface="+mj-lt"/>
                <a:ea typeface="Times New Roman" panose="02020603050405020304" pitchFamily="18" charset="0"/>
              </a:rPr>
              <a:t>320 Brangus, pregnant mature beef cows on bahiagrass pastures</a:t>
            </a:r>
          </a:p>
          <a:p>
            <a:endParaRPr lang="en-US" b="1" dirty="0">
              <a:solidFill>
                <a:srgbClr val="000000"/>
              </a:solidFill>
              <a:latin typeface="+mj-lt"/>
              <a:ea typeface="Times New Roman" panose="02020603050405020304" pitchFamily="18" charset="0"/>
            </a:endParaRPr>
          </a:p>
          <a:p>
            <a:r>
              <a:rPr lang="en-US" b="1" dirty="0">
                <a:solidFill>
                  <a:srgbClr val="000000"/>
                </a:solidFill>
                <a:latin typeface="+mj-lt"/>
                <a:ea typeface="Times New Roman" panose="02020603050405020304" pitchFamily="18" charset="0"/>
              </a:rPr>
              <a:t>Treatments (2 x 2 factorial design): </a:t>
            </a:r>
            <a:r>
              <a:rPr lang="en-US" dirty="0">
                <a:solidFill>
                  <a:srgbClr val="000000"/>
                </a:solidFill>
                <a:latin typeface="+mj-lt"/>
                <a:ea typeface="Times New Roman" panose="02020603050405020304" pitchFamily="18" charset="0"/>
              </a:rPr>
              <a:t>Applied during gestation and then heifer development</a:t>
            </a:r>
          </a:p>
          <a:p>
            <a:endParaRPr lang="en-US" b="1" dirty="0">
              <a:solidFill>
                <a:srgbClr val="000000"/>
              </a:solidFill>
              <a:latin typeface="+mj-lt"/>
              <a:ea typeface="Times New Roman" panose="02020603050405020304" pitchFamily="18" charset="0"/>
            </a:endParaRPr>
          </a:p>
          <a:p>
            <a:pPr marL="342900" indent="-342900">
              <a:buAutoNum type="arabicParenBoth"/>
            </a:pPr>
            <a:r>
              <a:rPr lang="en-US" b="1" u="sng" dirty="0">
                <a:solidFill>
                  <a:srgbClr val="FF0000"/>
                </a:solidFill>
                <a:latin typeface="+mj-lt"/>
                <a:ea typeface="Times New Roman" panose="02020603050405020304" pitchFamily="18" charset="0"/>
              </a:rPr>
              <a:t>No heat abatement (CONTROL)</a:t>
            </a:r>
            <a:r>
              <a:rPr lang="en-US" dirty="0">
                <a:solidFill>
                  <a:srgbClr val="000000"/>
                </a:solidFill>
                <a:latin typeface="+mj-lt"/>
                <a:ea typeface="Times New Roman" panose="02020603050405020304" pitchFamily="18" charset="0"/>
              </a:rPr>
              <a:t> = </a:t>
            </a:r>
            <a:r>
              <a:rPr lang="en-US" dirty="0">
                <a:solidFill>
                  <a:srgbClr val="FF0000"/>
                </a:solidFill>
                <a:latin typeface="+mj-lt"/>
                <a:ea typeface="Times New Roman" panose="02020603050405020304" pitchFamily="18" charset="0"/>
              </a:rPr>
              <a:t>No access to artificial shade</a:t>
            </a:r>
          </a:p>
          <a:p>
            <a:pPr marL="342900" indent="-342900">
              <a:buAutoNum type="arabicParenBoth"/>
            </a:pPr>
            <a:endParaRPr lang="en-US" dirty="0">
              <a:solidFill>
                <a:srgbClr val="000000"/>
              </a:solidFill>
              <a:latin typeface="+mj-lt"/>
              <a:ea typeface="Times New Roman" panose="02020603050405020304" pitchFamily="18" charset="0"/>
            </a:endParaRPr>
          </a:p>
          <a:p>
            <a:pPr marL="342900" indent="-342900">
              <a:buAutoNum type="arabicParenBoth"/>
            </a:pPr>
            <a:r>
              <a:rPr lang="en-US" b="1" u="sng" dirty="0">
                <a:solidFill>
                  <a:srgbClr val="0432FF"/>
                </a:solidFill>
                <a:latin typeface="+mj-lt"/>
                <a:ea typeface="Times New Roman" panose="02020603050405020304" pitchFamily="18" charset="0"/>
              </a:rPr>
              <a:t>Heat abatement strategy (HAST)</a:t>
            </a:r>
            <a:r>
              <a:rPr lang="en-US" dirty="0">
                <a:solidFill>
                  <a:srgbClr val="000000"/>
                </a:solidFill>
                <a:latin typeface="+mj-lt"/>
                <a:ea typeface="Times New Roman" panose="02020603050405020304" pitchFamily="18" charset="0"/>
              </a:rPr>
              <a:t> = </a:t>
            </a:r>
            <a:r>
              <a:rPr lang="en-US" dirty="0">
                <a:solidFill>
                  <a:srgbClr val="0432FF"/>
                </a:solidFill>
                <a:latin typeface="+mj-lt"/>
                <a:ea typeface="Times New Roman" panose="02020603050405020304" pitchFamily="18" charset="0"/>
              </a:rPr>
              <a:t>Unlimited access to artificial shade (40 sq ft per animal)</a:t>
            </a:r>
            <a:r>
              <a:rPr lang="en-US" dirty="0">
                <a:latin typeface="+mj-lt"/>
              </a:rPr>
              <a:t> </a:t>
            </a:r>
          </a:p>
        </p:txBody>
      </p:sp>
      <p:pic>
        <p:nvPicPr>
          <p:cNvPr id="36" name="Picture 35" descr="Table&#10;&#10;Description automatically generated">
            <a:extLst>
              <a:ext uri="{FF2B5EF4-FFF2-40B4-BE49-F238E27FC236}">
                <a16:creationId xmlns:a16="http://schemas.microsoft.com/office/drawing/2014/main" id="{0F4FFEE9-6BF9-DD44-BE6B-194997238B53}"/>
              </a:ext>
            </a:extLst>
          </p:cNvPr>
          <p:cNvPicPr/>
          <p:nvPr/>
        </p:nvPicPr>
        <p:blipFill>
          <a:blip r:embed="rId3">
            <a:extLst>
              <a:ext uri="{28A0092B-C50C-407E-A947-70E740481C1C}">
                <a14:useLocalDpi xmlns:a14="http://schemas.microsoft.com/office/drawing/2010/main" val="0"/>
              </a:ext>
            </a:extLst>
          </a:blip>
          <a:stretch>
            <a:fillRect/>
          </a:stretch>
        </p:blipFill>
        <p:spPr>
          <a:xfrm>
            <a:off x="106035" y="3666470"/>
            <a:ext cx="8924081" cy="2983211"/>
          </a:xfrm>
          <a:prstGeom prst="rect">
            <a:avLst/>
          </a:prstGeom>
        </p:spPr>
      </p:pic>
      <p:sp>
        <p:nvSpPr>
          <p:cNvPr id="38" name="Rectangle 37">
            <a:extLst>
              <a:ext uri="{FF2B5EF4-FFF2-40B4-BE49-F238E27FC236}">
                <a16:creationId xmlns:a16="http://schemas.microsoft.com/office/drawing/2014/main" id="{8D2CA0F7-0359-AF46-B3AF-EA4C82FBF06E}"/>
              </a:ext>
            </a:extLst>
          </p:cNvPr>
          <p:cNvSpPr/>
          <p:nvPr/>
        </p:nvSpPr>
        <p:spPr>
          <a:xfrm>
            <a:off x="-1" y="5438"/>
            <a:ext cx="9144000" cy="143223"/>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239F7C5-995A-074B-BC12-2DCD30D96475}"/>
              </a:ext>
            </a:extLst>
          </p:cNvPr>
          <p:cNvSpPr/>
          <p:nvPr/>
        </p:nvSpPr>
        <p:spPr>
          <a:xfrm>
            <a:off x="-1" y="6765691"/>
            <a:ext cx="9143999" cy="92309"/>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cs typeface="Times New Roman" panose="02020603050405020304" pitchFamily="18" charset="0"/>
            </a:endParaRPr>
          </a:p>
        </p:txBody>
      </p:sp>
    </p:spTree>
    <p:extLst>
      <p:ext uri="{BB962C8B-B14F-4D97-AF65-F5344CB8AC3E}">
        <p14:creationId xmlns:p14="http://schemas.microsoft.com/office/powerpoint/2010/main" val="878119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854DEE1C-7FD6-4FA0-A96A-BDF952F1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5149"/>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118A68-FB0E-924A-9F9D-2A9AC2F5E6FE}"/>
              </a:ext>
            </a:extLst>
          </p:cNvPr>
          <p:cNvSpPr>
            <a:spLocks noGrp="1"/>
          </p:cNvSpPr>
          <p:nvPr>
            <p:ph type="title"/>
          </p:nvPr>
        </p:nvSpPr>
        <p:spPr>
          <a:xfrm>
            <a:off x="1143000" y="4675376"/>
            <a:ext cx="6858000" cy="1193138"/>
          </a:xfrm>
        </p:spPr>
        <p:txBody>
          <a:bodyPr vert="horz" lIns="91440" tIns="45720" rIns="91440" bIns="45720" rtlCol="0" anchor="b">
            <a:normAutofit/>
          </a:bodyPr>
          <a:lstStyle/>
          <a:p>
            <a:pPr defTabSz="914400">
              <a:lnSpc>
                <a:spcPct val="90000"/>
              </a:lnSpc>
            </a:pPr>
            <a:r>
              <a:rPr lang="en-US" sz="3800"/>
              <a:t>Shifting heifer nutrition to cope with heat stress</a:t>
            </a:r>
          </a:p>
        </p:txBody>
      </p:sp>
      <p:pic>
        <p:nvPicPr>
          <p:cNvPr id="3" name="Picture 2" descr="A picture containing text&#10;&#10;Description automatically generated">
            <a:extLst>
              <a:ext uri="{FF2B5EF4-FFF2-40B4-BE49-F238E27FC236}">
                <a16:creationId xmlns:a16="http://schemas.microsoft.com/office/drawing/2014/main" id="{927BE333-66BF-E68F-0F76-0358784ABE0E}"/>
              </a:ext>
            </a:extLst>
          </p:cNvPr>
          <p:cNvPicPr>
            <a:picLocks noChangeAspect="1"/>
          </p:cNvPicPr>
          <p:nvPr/>
        </p:nvPicPr>
        <p:blipFill rotWithShape="1">
          <a:blip r:embed="rId3"/>
          <a:srcRect t="5356" r="-2" b="19428"/>
          <a:stretch/>
        </p:blipFill>
        <p:spPr>
          <a:xfrm>
            <a:off x="1267534" y="691354"/>
            <a:ext cx="667758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p:spPr>
      </p:pic>
      <p:pic>
        <p:nvPicPr>
          <p:cNvPr id="4" name="Picture 3">
            <a:extLst>
              <a:ext uri="{FF2B5EF4-FFF2-40B4-BE49-F238E27FC236}">
                <a16:creationId xmlns:a16="http://schemas.microsoft.com/office/drawing/2014/main" id="{57289A10-4BC5-CE4B-9FB6-16CDF00CE8D7}"/>
              </a:ext>
            </a:extLst>
          </p:cNvPr>
          <p:cNvPicPr>
            <a:picLocks noChangeAspect="1" noChangeArrowheads="1"/>
          </p:cNvPicPr>
          <p:nvPr/>
        </p:nvPicPr>
        <p:blipFill>
          <a:blip r:embed="rId4" cstate="print"/>
          <a:srcRect/>
          <a:stretch>
            <a:fillRect/>
          </a:stretch>
        </p:blipFill>
        <p:spPr bwMode="auto">
          <a:xfrm>
            <a:off x="-1" y="-1"/>
            <a:ext cx="9144001" cy="305149"/>
          </a:xfrm>
          <a:prstGeom prst="rect">
            <a:avLst/>
          </a:prstGeom>
          <a:ln>
            <a:noFill/>
          </a:ln>
          <a:effectLst/>
        </p:spPr>
      </p:pic>
    </p:spTree>
    <p:extLst>
      <p:ext uri="{BB962C8B-B14F-4D97-AF65-F5344CB8AC3E}">
        <p14:creationId xmlns:p14="http://schemas.microsoft.com/office/powerpoint/2010/main" val="35527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2716126859"/>
              </p:ext>
            </p:extLst>
          </p:nvPr>
        </p:nvGraphicFramePr>
        <p:xfrm>
          <a:off x="4876800" y="3233568"/>
          <a:ext cx="4254499" cy="376772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0"/>
            <a:ext cx="9131300" cy="1325563"/>
          </a:xfrm>
        </p:spPr>
        <p:txBody>
          <a:bodyPr anchor="t">
            <a:normAutofit/>
          </a:bodyPr>
          <a:lstStyle/>
          <a:p>
            <a:pPr algn="l"/>
            <a:r>
              <a:rPr lang="en-US" sz="2400" b="1" dirty="0">
                <a:solidFill>
                  <a:srgbClr val="002060"/>
                </a:solidFill>
              </a:rPr>
              <a:t>Not pubertal vs. pubertal </a:t>
            </a:r>
            <a:r>
              <a:rPr lang="en-US" sz="2400" b="1" dirty="0">
                <a:solidFill>
                  <a:schemeClr val="accent6">
                    <a:lumMod val="75000"/>
                  </a:schemeClr>
                </a:solidFill>
              </a:rPr>
              <a:t>Brangus </a:t>
            </a:r>
            <a:r>
              <a:rPr lang="en-US" sz="2400" b="1" dirty="0">
                <a:solidFill>
                  <a:srgbClr val="002060"/>
                </a:solidFill>
              </a:rPr>
              <a:t>heifers at start of breeding season</a:t>
            </a:r>
            <a:br>
              <a:rPr lang="en-US" sz="2400" dirty="0">
                <a:solidFill>
                  <a:schemeClr val="accent6">
                    <a:lumMod val="75000"/>
                  </a:schemeClr>
                </a:solidFill>
              </a:rPr>
            </a:br>
            <a:endParaRPr lang="en-US" sz="2400" dirty="0">
              <a:solidFill>
                <a:schemeClr val="accent6">
                  <a:lumMod val="75000"/>
                </a:schemeClr>
              </a:solidFill>
            </a:endParaRPr>
          </a:p>
        </p:txBody>
      </p:sp>
      <p:sp>
        <p:nvSpPr>
          <p:cNvPr id="7" name="Rectangle 6"/>
          <p:cNvSpPr/>
          <p:nvPr/>
        </p:nvSpPr>
        <p:spPr>
          <a:xfrm>
            <a:off x="8078080" y="3440268"/>
            <a:ext cx="963725" cy="338554"/>
          </a:xfrm>
          <a:prstGeom prst="rect">
            <a:avLst/>
          </a:prstGeom>
        </p:spPr>
        <p:txBody>
          <a:bodyPr wrap="none">
            <a:spAutoFit/>
          </a:bodyPr>
          <a:lstStyle/>
          <a:p>
            <a:r>
              <a:rPr lang="en-US" sz="1600" i="1" baseline="30000" dirty="0">
                <a:solidFill>
                  <a:srgbClr val="FF0000"/>
                </a:solidFill>
              </a:rPr>
              <a:t>*</a:t>
            </a:r>
            <a:r>
              <a:rPr lang="en-US" sz="1600" i="1" dirty="0">
                <a:solidFill>
                  <a:srgbClr val="FF0000"/>
                </a:solidFill>
              </a:rPr>
              <a:t>P</a:t>
            </a:r>
            <a:r>
              <a:rPr lang="en-US" sz="1600" dirty="0">
                <a:solidFill>
                  <a:srgbClr val="FF0000"/>
                </a:solidFill>
              </a:rPr>
              <a:t> ≤ 0.05 </a:t>
            </a:r>
          </a:p>
        </p:txBody>
      </p:sp>
      <p:sp>
        <p:nvSpPr>
          <p:cNvPr id="5" name="TextBox 4"/>
          <p:cNvSpPr txBox="1"/>
          <p:nvPr/>
        </p:nvSpPr>
        <p:spPr>
          <a:xfrm>
            <a:off x="5693582" y="4931524"/>
            <a:ext cx="304800" cy="369332"/>
          </a:xfrm>
          <a:prstGeom prst="rect">
            <a:avLst/>
          </a:prstGeom>
          <a:noFill/>
        </p:spPr>
        <p:txBody>
          <a:bodyPr wrap="square" rtlCol="0">
            <a:spAutoFit/>
          </a:bodyPr>
          <a:lstStyle/>
          <a:p>
            <a:r>
              <a:rPr lang="en-US" dirty="0">
                <a:solidFill>
                  <a:srgbClr val="FF0000"/>
                </a:solidFill>
              </a:rPr>
              <a:t>*</a:t>
            </a:r>
          </a:p>
        </p:txBody>
      </p:sp>
      <p:sp>
        <p:nvSpPr>
          <p:cNvPr id="8" name="TextBox 7"/>
          <p:cNvSpPr txBox="1"/>
          <p:nvPr/>
        </p:nvSpPr>
        <p:spPr>
          <a:xfrm>
            <a:off x="5861052" y="4562192"/>
            <a:ext cx="304800" cy="369332"/>
          </a:xfrm>
          <a:prstGeom prst="rect">
            <a:avLst/>
          </a:prstGeom>
          <a:noFill/>
        </p:spPr>
        <p:txBody>
          <a:bodyPr wrap="square" rtlCol="0">
            <a:spAutoFit/>
          </a:bodyPr>
          <a:lstStyle/>
          <a:p>
            <a:r>
              <a:rPr lang="en-US" dirty="0">
                <a:solidFill>
                  <a:srgbClr val="FF0000"/>
                </a:solidFill>
              </a:rPr>
              <a:t>*</a:t>
            </a:r>
          </a:p>
        </p:txBody>
      </p:sp>
      <p:sp>
        <p:nvSpPr>
          <p:cNvPr id="9" name="TextBox 8"/>
          <p:cNvSpPr txBox="1"/>
          <p:nvPr/>
        </p:nvSpPr>
        <p:spPr>
          <a:xfrm>
            <a:off x="6016799" y="4377526"/>
            <a:ext cx="304800" cy="369332"/>
          </a:xfrm>
          <a:prstGeom prst="rect">
            <a:avLst/>
          </a:prstGeom>
          <a:noFill/>
        </p:spPr>
        <p:txBody>
          <a:bodyPr wrap="square" rtlCol="0">
            <a:spAutoFit/>
          </a:bodyPr>
          <a:lstStyle/>
          <a:p>
            <a:r>
              <a:rPr lang="en-US" dirty="0">
                <a:solidFill>
                  <a:srgbClr val="FF0000"/>
                </a:solidFill>
              </a:rPr>
              <a:t>*</a:t>
            </a:r>
          </a:p>
        </p:txBody>
      </p:sp>
      <p:sp>
        <p:nvSpPr>
          <p:cNvPr id="10" name="TextBox 9"/>
          <p:cNvSpPr txBox="1"/>
          <p:nvPr/>
        </p:nvSpPr>
        <p:spPr>
          <a:xfrm>
            <a:off x="6194808" y="4005532"/>
            <a:ext cx="304800" cy="369332"/>
          </a:xfrm>
          <a:prstGeom prst="rect">
            <a:avLst/>
          </a:prstGeom>
          <a:noFill/>
        </p:spPr>
        <p:txBody>
          <a:bodyPr wrap="square" rtlCol="0">
            <a:spAutoFit/>
          </a:bodyPr>
          <a:lstStyle/>
          <a:p>
            <a:r>
              <a:rPr lang="en-US" dirty="0">
                <a:solidFill>
                  <a:srgbClr val="FF0000"/>
                </a:solidFill>
              </a:rPr>
              <a:t>*</a:t>
            </a:r>
          </a:p>
        </p:txBody>
      </p:sp>
      <p:sp>
        <p:nvSpPr>
          <p:cNvPr id="11" name="TextBox 10"/>
          <p:cNvSpPr txBox="1"/>
          <p:nvPr/>
        </p:nvSpPr>
        <p:spPr>
          <a:xfrm>
            <a:off x="6416708" y="3818204"/>
            <a:ext cx="304800" cy="369332"/>
          </a:xfrm>
          <a:prstGeom prst="rect">
            <a:avLst/>
          </a:prstGeom>
          <a:noFill/>
        </p:spPr>
        <p:txBody>
          <a:bodyPr wrap="square" rtlCol="0">
            <a:spAutoFit/>
          </a:bodyPr>
          <a:lstStyle/>
          <a:p>
            <a:r>
              <a:rPr lang="en-US" dirty="0">
                <a:solidFill>
                  <a:srgbClr val="FF0000"/>
                </a:solidFill>
              </a:rPr>
              <a:t>*</a:t>
            </a:r>
          </a:p>
        </p:txBody>
      </p:sp>
      <p:sp>
        <p:nvSpPr>
          <p:cNvPr id="12" name="TextBox 11"/>
          <p:cNvSpPr txBox="1"/>
          <p:nvPr/>
        </p:nvSpPr>
        <p:spPr>
          <a:xfrm>
            <a:off x="6646983" y="3778822"/>
            <a:ext cx="152400" cy="369332"/>
          </a:xfrm>
          <a:prstGeom prst="rect">
            <a:avLst/>
          </a:prstGeom>
          <a:noFill/>
        </p:spPr>
        <p:txBody>
          <a:bodyPr wrap="square" rtlCol="0">
            <a:spAutoFit/>
          </a:bodyPr>
          <a:lstStyle/>
          <a:p>
            <a:r>
              <a:rPr lang="en-US" dirty="0">
                <a:solidFill>
                  <a:srgbClr val="FF0000"/>
                </a:solidFill>
              </a:rPr>
              <a:t>*</a:t>
            </a:r>
          </a:p>
        </p:txBody>
      </p:sp>
      <p:sp>
        <p:nvSpPr>
          <p:cNvPr id="13" name="TextBox 12"/>
          <p:cNvSpPr txBox="1"/>
          <p:nvPr/>
        </p:nvSpPr>
        <p:spPr>
          <a:xfrm>
            <a:off x="6851649" y="3718788"/>
            <a:ext cx="304800" cy="369332"/>
          </a:xfrm>
          <a:prstGeom prst="rect">
            <a:avLst/>
          </a:prstGeom>
          <a:noFill/>
        </p:spPr>
        <p:txBody>
          <a:bodyPr wrap="square" rtlCol="0">
            <a:spAutoFit/>
          </a:bodyPr>
          <a:lstStyle/>
          <a:p>
            <a:r>
              <a:rPr lang="en-US" dirty="0">
                <a:solidFill>
                  <a:srgbClr val="FF0000"/>
                </a:solidFill>
              </a:rPr>
              <a:t>*</a:t>
            </a:r>
          </a:p>
        </p:txBody>
      </p:sp>
      <p:graphicFrame>
        <p:nvGraphicFramePr>
          <p:cNvPr id="14" name="Table 13"/>
          <p:cNvGraphicFramePr>
            <a:graphicFrameLocks noGrp="1"/>
          </p:cNvGraphicFramePr>
          <p:nvPr>
            <p:extLst>
              <p:ext uri="{D42A27DB-BD31-4B8C-83A1-F6EECF244321}">
                <p14:modId xmlns:p14="http://schemas.microsoft.com/office/powerpoint/2010/main" val="1232303325"/>
              </p:ext>
            </p:extLst>
          </p:nvPr>
        </p:nvGraphicFramePr>
        <p:xfrm>
          <a:off x="60676" y="3718788"/>
          <a:ext cx="4935276" cy="1784943"/>
        </p:xfrm>
        <a:graphic>
          <a:graphicData uri="http://schemas.openxmlformats.org/drawingml/2006/table">
            <a:tbl>
              <a:tblPr firstRow="1" firstCol="1" bandRow="1">
                <a:tableStyleId>{5C22544A-7EE6-4342-B048-85BDC9FD1C3A}</a:tableStyleId>
              </a:tblPr>
              <a:tblGrid>
                <a:gridCol w="1232932">
                  <a:extLst>
                    <a:ext uri="{9D8B030D-6E8A-4147-A177-3AD203B41FA5}">
                      <a16:colId xmlns:a16="http://schemas.microsoft.com/office/drawing/2014/main" val="20000"/>
                    </a:ext>
                  </a:extLst>
                </a:gridCol>
                <a:gridCol w="1229768">
                  <a:extLst>
                    <a:ext uri="{9D8B030D-6E8A-4147-A177-3AD203B41FA5}">
                      <a16:colId xmlns:a16="http://schemas.microsoft.com/office/drawing/2014/main" val="20001"/>
                    </a:ext>
                  </a:extLst>
                </a:gridCol>
                <a:gridCol w="1054115">
                  <a:extLst>
                    <a:ext uri="{9D8B030D-6E8A-4147-A177-3AD203B41FA5}">
                      <a16:colId xmlns:a16="http://schemas.microsoft.com/office/drawing/2014/main" val="20002"/>
                    </a:ext>
                  </a:extLst>
                </a:gridCol>
                <a:gridCol w="647362">
                  <a:extLst>
                    <a:ext uri="{9D8B030D-6E8A-4147-A177-3AD203B41FA5}">
                      <a16:colId xmlns:a16="http://schemas.microsoft.com/office/drawing/2014/main" val="20003"/>
                    </a:ext>
                  </a:extLst>
                </a:gridCol>
                <a:gridCol w="771099">
                  <a:extLst>
                    <a:ext uri="{9D8B030D-6E8A-4147-A177-3AD203B41FA5}">
                      <a16:colId xmlns:a16="http://schemas.microsoft.com/office/drawing/2014/main" val="20004"/>
                    </a:ext>
                  </a:extLst>
                </a:gridCol>
              </a:tblGrid>
              <a:tr h="423357">
                <a:tc>
                  <a:txBody>
                    <a:bodyPr/>
                    <a:lstStyle/>
                    <a:p>
                      <a:pPr marL="0" marR="0">
                        <a:lnSpc>
                          <a:spcPct val="115000"/>
                        </a:lnSpc>
                        <a:spcBef>
                          <a:spcPts val="0"/>
                        </a:spcBef>
                        <a:spcAft>
                          <a:spcPts val="0"/>
                        </a:spcAft>
                      </a:pPr>
                      <a:r>
                        <a:rPr lang="en-US" sz="1600" b="1" dirty="0">
                          <a:solidFill>
                            <a:schemeClr val="tx1"/>
                          </a:solidFill>
                          <a:effectLst/>
                        </a:rPr>
                        <a:t> </a:t>
                      </a:r>
                      <a:endParaRPr lang="en-US" sz="1600" b="1" dirty="0">
                        <a:solidFill>
                          <a:schemeClr val="tx1"/>
                        </a:solidFill>
                        <a:effectLst/>
                        <a:latin typeface="Times New Roman" charset="0"/>
                        <a:ea typeface="Calibri" charset="0"/>
                      </a:endParaRPr>
                    </a:p>
                  </a:txBody>
                  <a:tcPr marL="68580" marR="68580" marT="0" marB="0" anchor="ctr">
                    <a:lnT w="12700" cap="flat" cmpd="sng" algn="ctr">
                      <a:solidFill>
                        <a:schemeClr val="tx1"/>
                      </a:solidFill>
                      <a:prstDash val="solid"/>
                      <a:round/>
                      <a:headEnd type="none" w="med" len="med"/>
                      <a:tailEnd type="none" w="med" len="med"/>
                    </a:lnT>
                    <a:noFill/>
                  </a:tcPr>
                </a:tc>
                <a:tc gridSpan="2">
                  <a:txBody>
                    <a:bodyPr/>
                    <a:lstStyle/>
                    <a:p>
                      <a:pPr algn="ctr" fontAlgn="b"/>
                      <a:r>
                        <a:rPr lang="en-US" sz="1600" b="1" u="none" strike="noStrike" dirty="0">
                          <a:solidFill>
                            <a:sysClr val="windowText" lastClr="000000"/>
                          </a:solidFill>
                          <a:effectLst/>
                          <a:latin typeface="+mn-lt"/>
                        </a:rPr>
                        <a:t>Puberty status at the start of the </a:t>
                      </a:r>
                      <a:br>
                        <a:rPr lang="en-US" sz="1600" b="1" u="none" strike="noStrike" dirty="0">
                          <a:solidFill>
                            <a:sysClr val="windowText" lastClr="000000"/>
                          </a:solidFill>
                          <a:effectLst/>
                          <a:latin typeface="+mn-lt"/>
                        </a:rPr>
                      </a:br>
                      <a:r>
                        <a:rPr lang="en-US" sz="1600" b="1" u="none" strike="noStrike" dirty="0">
                          <a:solidFill>
                            <a:sysClr val="windowText" lastClr="000000"/>
                          </a:solidFill>
                          <a:effectLst/>
                          <a:latin typeface="+mn-lt"/>
                        </a:rPr>
                        <a:t>breeding season</a:t>
                      </a:r>
                      <a:endParaRPr lang="en-US" sz="1600" b="1" i="0" u="none" strike="noStrike" dirty="0">
                        <a:solidFill>
                          <a:sysClr val="windowText" lastClr="000000"/>
                        </a:solidFill>
                        <a:effectLst/>
                        <a:latin typeface="+mn-lt"/>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spcBef>
                          <a:spcPts val="0"/>
                        </a:spcBef>
                        <a:spcAft>
                          <a:spcPts val="0"/>
                        </a:spcAft>
                      </a:pPr>
                      <a:r>
                        <a:rPr lang="en-US" sz="1600" b="1" dirty="0">
                          <a:solidFill>
                            <a:schemeClr val="tx1"/>
                          </a:solidFill>
                          <a:effectLst/>
                        </a:rPr>
                        <a:t> </a:t>
                      </a:r>
                      <a:endParaRPr lang="en-US" sz="1600" b="1" dirty="0">
                        <a:solidFill>
                          <a:schemeClr val="tx1"/>
                        </a:solidFill>
                        <a:effectLst/>
                        <a:latin typeface="Times New Roman" charset="0"/>
                        <a:ea typeface="Calibri"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marL="0" marR="0" algn="ctr">
                        <a:lnSpc>
                          <a:spcPct val="115000"/>
                        </a:lnSpc>
                        <a:spcBef>
                          <a:spcPts val="0"/>
                        </a:spcBef>
                        <a:spcAft>
                          <a:spcPts val="0"/>
                        </a:spcAft>
                      </a:pPr>
                      <a:r>
                        <a:rPr lang="en-US" sz="1600" b="1" dirty="0">
                          <a:solidFill>
                            <a:schemeClr val="tx1"/>
                          </a:solidFill>
                          <a:effectLst/>
                        </a:rPr>
                        <a:t> </a:t>
                      </a:r>
                      <a:endParaRPr lang="en-US" sz="1600" b="1" dirty="0">
                        <a:solidFill>
                          <a:schemeClr val="tx1"/>
                        </a:solidFill>
                        <a:effectLst/>
                        <a:latin typeface="Times New Roman" charset="0"/>
                        <a:ea typeface="Calibri" charset="0"/>
                      </a:endParaRPr>
                    </a:p>
                  </a:txBody>
                  <a:tcPr marL="68580" marR="6858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0"/>
                  </a:ext>
                </a:extLst>
              </a:tr>
              <a:tr h="35114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b="1" i="1" u="none" strike="noStrike" kern="1200" dirty="0">
                          <a:solidFill>
                            <a:sysClr val="windowText" lastClr="000000"/>
                          </a:solidFill>
                          <a:effectLst/>
                          <a:latin typeface="+mn-lt"/>
                          <a:ea typeface="+mn-ea"/>
                          <a:cs typeface="+mn-cs"/>
                        </a:rPr>
                        <a:t>Item</a:t>
                      </a: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dirty="0" err="1">
                          <a:solidFill>
                            <a:schemeClr val="accent6">
                              <a:lumMod val="75000"/>
                            </a:schemeClr>
                          </a:solidFill>
                          <a:effectLst/>
                        </a:rPr>
                        <a:t>Prepubertal</a:t>
                      </a:r>
                      <a:r>
                        <a:rPr lang="en-US" sz="1600" b="1" dirty="0">
                          <a:solidFill>
                            <a:schemeClr val="accent6">
                              <a:lumMod val="75000"/>
                            </a:schemeClr>
                          </a:solidFill>
                          <a:effectLst/>
                        </a:rPr>
                        <a:t> </a:t>
                      </a:r>
                      <a:endParaRPr lang="en-US" sz="1600" b="1" dirty="0">
                        <a:solidFill>
                          <a:schemeClr val="accent6">
                            <a:lumMod val="75000"/>
                          </a:schemeClr>
                        </a:solidFill>
                        <a:effectLst/>
                        <a:latin typeface="Times New Roman" charset="0"/>
                        <a:ea typeface="Calibri"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dirty="0">
                          <a:solidFill>
                            <a:srgbClr val="0000CC"/>
                          </a:solidFill>
                          <a:effectLst/>
                        </a:rPr>
                        <a:t>Pubertal</a:t>
                      </a:r>
                      <a:endParaRPr lang="en-US" sz="1600" b="1" dirty="0">
                        <a:solidFill>
                          <a:srgbClr val="0000CC"/>
                        </a:solidFill>
                        <a:effectLst/>
                        <a:latin typeface="Times New Roman" charset="0"/>
                        <a:ea typeface="Calibri"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dirty="0">
                          <a:solidFill>
                            <a:schemeClr val="tx1"/>
                          </a:solidFill>
                          <a:effectLst/>
                        </a:rPr>
                        <a:t>SEM</a:t>
                      </a:r>
                      <a:endParaRPr lang="en-US" sz="1600" b="1" dirty="0">
                        <a:solidFill>
                          <a:schemeClr val="tx1"/>
                        </a:solidFill>
                        <a:effectLst/>
                        <a:latin typeface="Times New Roman" charset="0"/>
                        <a:ea typeface="Calibri"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dirty="0">
                          <a:solidFill>
                            <a:schemeClr val="tx1"/>
                          </a:solidFill>
                          <a:effectLst/>
                        </a:rPr>
                        <a:t>P</a:t>
                      </a:r>
                      <a:endParaRPr lang="en-US" sz="1600" b="1" dirty="0">
                        <a:solidFill>
                          <a:schemeClr val="tx1"/>
                        </a:solidFill>
                        <a:effectLst/>
                        <a:latin typeface="Times New Roman" charset="0"/>
                        <a:ea typeface="Calibri" charset="0"/>
                      </a:endParaRPr>
                    </a:p>
                  </a:txBody>
                  <a:tcPr marL="68580" marR="6858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51141">
                <a:tc>
                  <a:txBody>
                    <a:bodyPr/>
                    <a:lstStyle/>
                    <a:p>
                      <a:pPr marL="0" marR="0">
                        <a:lnSpc>
                          <a:spcPct val="115000"/>
                        </a:lnSpc>
                        <a:spcBef>
                          <a:spcPts val="0"/>
                        </a:spcBef>
                        <a:spcAft>
                          <a:spcPts val="0"/>
                        </a:spcAft>
                      </a:pPr>
                      <a:r>
                        <a:rPr lang="en-US" sz="1600" b="0" dirty="0">
                          <a:solidFill>
                            <a:schemeClr val="tx1"/>
                          </a:solidFill>
                          <a:effectLst/>
                        </a:rPr>
                        <a:t>Pregnancy %</a:t>
                      </a:r>
                      <a:endParaRPr lang="en-US" sz="1600" b="0" dirty="0">
                        <a:solidFill>
                          <a:schemeClr val="tx1"/>
                        </a:solidFill>
                        <a:effectLst/>
                        <a:latin typeface="Times New Roman" charset="0"/>
                        <a:ea typeface="Calibri"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600" b="1" dirty="0">
                          <a:solidFill>
                            <a:schemeClr val="accent6">
                              <a:lumMod val="75000"/>
                            </a:schemeClr>
                          </a:solidFill>
                          <a:effectLst/>
                        </a:rPr>
                        <a:t>55.4</a:t>
                      </a:r>
                      <a:endParaRPr lang="en-US" sz="1600" b="1" dirty="0">
                        <a:solidFill>
                          <a:schemeClr val="accent6">
                            <a:lumMod val="75000"/>
                          </a:schemeClr>
                        </a:solidFill>
                        <a:effectLst/>
                        <a:latin typeface="Times New Roman" charset="0"/>
                        <a:ea typeface="Calibri"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600" b="1" dirty="0">
                          <a:solidFill>
                            <a:srgbClr val="0000CC"/>
                          </a:solidFill>
                          <a:effectLst/>
                        </a:rPr>
                        <a:t>87.4</a:t>
                      </a:r>
                      <a:endParaRPr lang="en-US" sz="1600" b="1" dirty="0">
                        <a:solidFill>
                          <a:srgbClr val="0000CC"/>
                        </a:solidFill>
                        <a:effectLst/>
                        <a:latin typeface="Times New Roman" charset="0"/>
                        <a:ea typeface="Calibri"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600" dirty="0">
                          <a:solidFill>
                            <a:schemeClr val="tx1"/>
                          </a:solidFill>
                          <a:effectLst/>
                        </a:rPr>
                        <a:t>11.7</a:t>
                      </a:r>
                      <a:endParaRPr lang="en-US" sz="1600" dirty="0">
                        <a:solidFill>
                          <a:schemeClr val="tx1"/>
                        </a:solidFill>
                        <a:effectLst/>
                        <a:latin typeface="Times New Roman" charset="0"/>
                        <a:ea typeface="Calibri"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600" dirty="0">
                          <a:solidFill>
                            <a:schemeClr val="tx1"/>
                          </a:solidFill>
                          <a:effectLst/>
                        </a:rPr>
                        <a:t>&lt;0.001</a:t>
                      </a:r>
                      <a:endParaRPr lang="en-US" sz="1600" dirty="0">
                        <a:solidFill>
                          <a:schemeClr val="tx1"/>
                        </a:solidFill>
                        <a:effectLst/>
                        <a:latin typeface="Times New Roman" charset="0"/>
                        <a:ea typeface="Calibri"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1141">
                <a:tc>
                  <a:txBody>
                    <a:bodyPr/>
                    <a:lstStyle/>
                    <a:p>
                      <a:pPr marL="0" marR="0">
                        <a:lnSpc>
                          <a:spcPct val="115000"/>
                        </a:lnSpc>
                        <a:spcBef>
                          <a:spcPts val="0"/>
                        </a:spcBef>
                        <a:spcAft>
                          <a:spcPts val="0"/>
                        </a:spcAft>
                      </a:pPr>
                      <a:r>
                        <a:rPr lang="en-US" sz="1600" b="0" dirty="0">
                          <a:solidFill>
                            <a:schemeClr val="tx1"/>
                          </a:solidFill>
                          <a:effectLst/>
                        </a:rPr>
                        <a:t>Calving %</a:t>
                      </a:r>
                      <a:endParaRPr lang="en-US" sz="1600" b="0" dirty="0">
                        <a:solidFill>
                          <a:schemeClr val="tx1"/>
                        </a:solidFill>
                        <a:effectLst/>
                        <a:latin typeface="Times New Roman" charset="0"/>
                        <a:ea typeface="Calibri" charset="0"/>
                      </a:endParaRPr>
                    </a:p>
                  </a:txBody>
                  <a:tcPr marL="68580" marR="68580" marT="0" marB="0" anchor="ctr">
                    <a:lnT w="12700" cmpd="sng">
                      <a:noFill/>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dirty="0">
                          <a:solidFill>
                            <a:schemeClr val="accent6">
                              <a:lumMod val="75000"/>
                            </a:schemeClr>
                          </a:solidFill>
                          <a:effectLst/>
                        </a:rPr>
                        <a:t>51.0</a:t>
                      </a:r>
                      <a:endParaRPr lang="en-US" sz="1600" b="1" dirty="0">
                        <a:solidFill>
                          <a:schemeClr val="accent6">
                            <a:lumMod val="75000"/>
                          </a:schemeClr>
                        </a:solidFill>
                        <a:effectLst/>
                        <a:latin typeface="Times New Roman" charset="0"/>
                        <a:ea typeface="Calibri" charset="0"/>
                      </a:endParaRPr>
                    </a:p>
                  </a:txBody>
                  <a:tcPr marL="68580" marR="68580" marT="0" marB="0" anchor="ctr">
                    <a:lnT w="12700" cmpd="sng">
                      <a:noFill/>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dirty="0">
                          <a:solidFill>
                            <a:srgbClr val="0000CC"/>
                          </a:solidFill>
                          <a:effectLst/>
                        </a:rPr>
                        <a:t>72.2</a:t>
                      </a:r>
                      <a:endParaRPr lang="en-US" sz="1600" b="1" dirty="0">
                        <a:solidFill>
                          <a:srgbClr val="0000CC"/>
                        </a:solidFill>
                        <a:effectLst/>
                        <a:latin typeface="Times New Roman" charset="0"/>
                        <a:ea typeface="Calibri" charset="0"/>
                      </a:endParaRPr>
                    </a:p>
                  </a:txBody>
                  <a:tcPr marL="68580" marR="68580" marT="0" marB="0" anchor="ctr">
                    <a:lnT w="12700" cmpd="sng">
                      <a:noFill/>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dirty="0">
                          <a:solidFill>
                            <a:schemeClr val="tx1"/>
                          </a:solidFill>
                          <a:effectLst/>
                        </a:rPr>
                        <a:t>11.6</a:t>
                      </a:r>
                      <a:endParaRPr lang="en-US" sz="1600" dirty="0">
                        <a:solidFill>
                          <a:schemeClr val="tx1"/>
                        </a:solidFill>
                        <a:effectLst/>
                        <a:latin typeface="Times New Roman" charset="0"/>
                        <a:ea typeface="Calibri" charset="0"/>
                      </a:endParaRPr>
                    </a:p>
                  </a:txBody>
                  <a:tcPr marL="68580" marR="68580" marT="0" marB="0" anchor="ctr">
                    <a:lnT w="12700" cmpd="sng">
                      <a:noFill/>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dirty="0">
                          <a:solidFill>
                            <a:schemeClr val="tx1"/>
                          </a:solidFill>
                          <a:effectLst/>
                        </a:rPr>
                        <a:t>0.009</a:t>
                      </a:r>
                      <a:endParaRPr lang="en-US" sz="1600" dirty="0">
                        <a:solidFill>
                          <a:schemeClr val="tx1"/>
                        </a:solidFill>
                        <a:effectLst/>
                        <a:latin typeface="Times New Roman" charset="0"/>
                        <a:ea typeface="Calibri" charset="0"/>
                      </a:endParaRPr>
                    </a:p>
                  </a:txBody>
                  <a:tcPr marL="68580" marR="68580" marT="0" marB="0" anchor="ctr">
                    <a:lnT w="12700" cmpd="sng">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16" name="Table 15">
            <a:extLst>
              <a:ext uri="{FF2B5EF4-FFF2-40B4-BE49-F238E27FC236}">
                <a16:creationId xmlns:a16="http://schemas.microsoft.com/office/drawing/2014/main" id="{0174FB15-5F22-1F40-B16F-7FA7E5A5CFEB}"/>
              </a:ext>
            </a:extLst>
          </p:cNvPr>
          <p:cNvGraphicFramePr>
            <a:graphicFrameLocks noGrp="1"/>
          </p:cNvGraphicFramePr>
          <p:nvPr/>
        </p:nvGraphicFramePr>
        <p:xfrm>
          <a:off x="527049" y="914400"/>
          <a:ext cx="8001001" cy="1708492"/>
        </p:xfrm>
        <a:graphic>
          <a:graphicData uri="http://schemas.openxmlformats.org/drawingml/2006/table">
            <a:tbl>
              <a:tblPr firstRow="1" bandRow="1">
                <a:tableStyleId>{5C22544A-7EE6-4342-B048-85BDC9FD1C3A}</a:tableStyleId>
              </a:tblPr>
              <a:tblGrid>
                <a:gridCol w="2596801">
                  <a:extLst>
                    <a:ext uri="{9D8B030D-6E8A-4147-A177-3AD203B41FA5}">
                      <a16:colId xmlns:a16="http://schemas.microsoft.com/office/drawing/2014/main" val="2001276366"/>
                    </a:ext>
                  </a:extLst>
                </a:gridCol>
                <a:gridCol w="1351050">
                  <a:extLst>
                    <a:ext uri="{9D8B030D-6E8A-4147-A177-3AD203B41FA5}">
                      <a16:colId xmlns:a16="http://schemas.microsoft.com/office/drawing/2014/main" val="4130785145"/>
                    </a:ext>
                  </a:extLst>
                </a:gridCol>
                <a:gridCol w="1351050">
                  <a:extLst>
                    <a:ext uri="{9D8B030D-6E8A-4147-A177-3AD203B41FA5}">
                      <a16:colId xmlns:a16="http://schemas.microsoft.com/office/drawing/2014/main" val="2555386932"/>
                    </a:ext>
                  </a:extLst>
                </a:gridCol>
                <a:gridCol w="1351050">
                  <a:extLst>
                    <a:ext uri="{9D8B030D-6E8A-4147-A177-3AD203B41FA5}">
                      <a16:colId xmlns:a16="http://schemas.microsoft.com/office/drawing/2014/main" val="2725180817"/>
                    </a:ext>
                  </a:extLst>
                </a:gridCol>
                <a:gridCol w="1351050">
                  <a:extLst>
                    <a:ext uri="{9D8B030D-6E8A-4147-A177-3AD203B41FA5}">
                      <a16:colId xmlns:a16="http://schemas.microsoft.com/office/drawing/2014/main" val="3219438389"/>
                    </a:ext>
                  </a:extLst>
                </a:gridCol>
              </a:tblGrid>
              <a:tr h="562316">
                <a:tc>
                  <a:txBody>
                    <a:bodyPr/>
                    <a:lstStyle/>
                    <a:p>
                      <a:pPr algn="l" fontAlgn="b"/>
                      <a:r>
                        <a:rPr lang="en-US" sz="1600" b="1" u="none" strike="noStrike" dirty="0">
                          <a:solidFill>
                            <a:sysClr val="windowText" lastClr="000000"/>
                          </a:solidFill>
                          <a:effectLst/>
                          <a:latin typeface="+mn-lt"/>
                        </a:rPr>
                        <a:t>         </a:t>
                      </a:r>
                      <a:endParaRPr lang="en-US" sz="1600" b="1" i="0" u="none" strike="noStrike" dirty="0">
                        <a:solidFill>
                          <a:sysClr val="windowText" lastClr="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tc gridSpan="2">
                  <a:txBody>
                    <a:bodyPr/>
                    <a:lstStyle/>
                    <a:p>
                      <a:pPr algn="ctr" fontAlgn="b"/>
                      <a:r>
                        <a:rPr lang="en-US" sz="1600" b="1" u="none" strike="noStrike" dirty="0">
                          <a:solidFill>
                            <a:sysClr val="windowText" lastClr="000000"/>
                          </a:solidFill>
                          <a:effectLst/>
                          <a:latin typeface="+mn-lt"/>
                        </a:rPr>
                        <a:t>Puberty status at the start of the breeding season</a:t>
                      </a:r>
                      <a:endParaRPr lang="en-US" sz="1600" b="1" i="0" u="none" strike="noStrike" dirty="0">
                        <a:solidFill>
                          <a:sysClr val="windowText" lastClr="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fontAlgn="b"/>
                      <a:r>
                        <a:rPr lang="en-US" sz="1600" b="1" u="none" strike="noStrike" dirty="0">
                          <a:solidFill>
                            <a:sysClr val="windowText" lastClr="000000"/>
                          </a:solidFill>
                          <a:effectLst/>
                          <a:latin typeface="+mn-lt"/>
                        </a:rPr>
                        <a:t> </a:t>
                      </a:r>
                      <a:endParaRPr lang="en-US" sz="1600" b="1" i="0" u="none" strike="noStrike" dirty="0">
                        <a:solidFill>
                          <a:sysClr val="windowText" lastClr="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1600" b="1" u="none" strike="noStrike" dirty="0">
                          <a:solidFill>
                            <a:sysClr val="windowText" lastClr="000000"/>
                          </a:solidFill>
                          <a:effectLst/>
                          <a:latin typeface="+mn-lt"/>
                        </a:rPr>
                        <a:t> </a:t>
                      </a:r>
                      <a:endParaRPr lang="en-US" sz="1600" b="1" i="0" u="none" strike="noStrike" dirty="0">
                        <a:solidFill>
                          <a:sysClr val="windowText" lastClr="000000"/>
                        </a:solidFill>
                        <a:effectLst/>
                        <a:latin typeface="+mn-lt"/>
                      </a:endParaRPr>
                    </a:p>
                  </a:txBody>
                  <a:tcPr marL="9525" marR="9525" marT="9525" marB="0" anchor="ctr">
                    <a:lnR w="12700" cmpd="sng">
                      <a:noFill/>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602550997"/>
                  </a:ext>
                </a:extLst>
              </a:tr>
              <a:tr h="28654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b="1" i="1" u="none" strike="noStrike" kern="1200" dirty="0">
                          <a:solidFill>
                            <a:sysClr val="windowText" lastClr="000000"/>
                          </a:solidFill>
                          <a:effectLst/>
                          <a:latin typeface="+mn-lt"/>
                          <a:ea typeface="+mn-ea"/>
                          <a:cs typeface="+mn-cs"/>
                        </a:rPr>
                        <a:t>Pregnant heifers, % of total</a:t>
                      </a:r>
                    </a:p>
                  </a:txBody>
                  <a:tcPr marL="9525" marR="9525" marT="9525"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u="none" strike="noStrike" dirty="0">
                          <a:solidFill>
                            <a:schemeClr val="accent6">
                              <a:lumMod val="75000"/>
                            </a:schemeClr>
                          </a:solidFill>
                          <a:effectLst/>
                          <a:latin typeface="+mn-lt"/>
                        </a:rPr>
                        <a:t>Prepubertal</a:t>
                      </a:r>
                      <a:endParaRPr lang="en-US" sz="1600" b="1" i="0" u="none" strike="noStrike" dirty="0">
                        <a:solidFill>
                          <a:schemeClr val="accent6">
                            <a:lumMod val="75000"/>
                          </a:schemeClr>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solidFill>
                            <a:srgbClr val="0000CC"/>
                          </a:solidFill>
                          <a:effectLst/>
                          <a:latin typeface="+mn-lt"/>
                        </a:rPr>
                        <a:t>Pubertal</a:t>
                      </a:r>
                      <a:endParaRPr lang="en-US" sz="1600" b="1" i="0" u="none" strike="noStrike" dirty="0">
                        <a:solidFill>
                          <a:srgbClr val="0000CC"/>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solidFill>
                            <a:sysClr val="windowText" lastClr="000000"/>
                          </a:solidFill>
                          <a:effectLst/>
                          <a:latin typeface="+mn-lt"/>
                        </a:rPr>
                        <a:t>SEM</a:t>
                      </a:r>
                      <a:endParaRPr lang="en-US" sz="1600" b="1" i="0" u="none" strike="noStrike" dirty="0">
                        <a:solidFill>
                          <a:sysClr val="windowText" lastClr="000000"/>
                        </a:solidFill>
                        <a:effectLst/>
                        <a:latin typeface="+mn-lt"/>
                      </a:endParaRPr>
                    </a:p>
                  </a:txBody>
                  <a:tcPr marL="9525" marR="9525" marT="9525"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1" u="none" strike="noStrike" dirty="0">
                          <a:solidFill>
                            <a:sysClr val="windowText" lastClr="000000"/>
                          </a:solidFill>
                          <a:effectLst/>
                          <a:latin typeface="+mn-lt"/>
                        </a:rPr>
                        <a:t>P-value</a:t>
                      </a:r>
                    </a:p>
                  </a:txBody>
                  <a:tcPr marL="9525" marR="9525" marT="9525" marB="0" anchor="ctr">
                    <a:lnR w="12700" cmpd="sng">
                      <a:noFill/>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7956535"/>
                  </a:ext>
                </a:extLst>
              </a:tr>
              <a:tr h="286544">
                <a:tc>
                  <a:txBody>
                    <a:bodyPr/>
                    <a:lstStyle/>
                    <a:p>
                      <a:pPr algn="l" fontAlgn="b"/>
                      <a:r>
                        <a:rPr lang="en-US" sz="1600" b="0" u="none" strike="noStrike" dirty="0">
                          <a:solidFill>
                            <a:sysClr val="windowText" lastClr="000000"/>
                          </a:solidFill>
                          <a:effectLst/>
                          <a:latin typeface="+mn-lt"/>
                        </a:rPr>
                        <a:t>  Year 1</a:t>
                      </a:r>
                      <a:endParaRPr lang="en-US" sz="1600" b="0" i="0" u="none" strike="noStrike" dirty="0">
                        <a:solidFill>
                          <a:sysClr val="windowText" lastClr="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mpd="sng">
                      <a:noFill/>
                    </a:lnB>
                    <a:solidFill>
                      <a:schemeClr val="bg1"/>
                    </a:solidFill>
                  </a:tcPr>
                </a:tc>
                <a:tc>
                  <a:txBody>
                    <a:bodyPr/>
                    <a:lstStyle/>
                    <a:p>
                      <a:pPr algn="ctr" fontAlgn="b"/>
                      <a:r>
                        <a:rPr lang="en-US" sz="1600" b="1" i="0" u="none" strike="noStrike" dirty="0">
                          <a:solidFill>
                            <a:schemeClr val="accent6">
                              <a:lumMod val="75000"/>
                            </a:schemeClr>
                          </a:solidFill>
                          <a:effectLst/>
                          <a:latin typeface="+mn-lt"/>
                        </a:rPr>
                        <a:t>33.9</a:t>
                      </a:r>
                    </a:p>
                  </a:txBody>
                  <a:tcPr marL="9525" marR="9525" marT="9525" marB="0" anchor="ctr">
                    <a:lnT w="12700" cap="flat" cmpd="sng" algn="ctr">
                      <a:solidFill>
                        <a:schemeClr val="tx1"/>
                      </a:solidFill>
                      <a:prstDash val="solid"/>
                      <a:round/>
                      <a:headEnd type="none" w="med" len="med"/>
                      <a:tailEnd type="none" w="med" len="med"/>
                    </a:lnT>
                    <a:lnB w="12700" cmpd="sng">
                      <a:noFill/>
                    </a:lnB>
                    <a:noFill/>
                  </a:tcPr>
                </a:tc>
                <a:tc>
                  <a:txBody>
                    <a:bodyPr/>
                    <a:lstStyle/>
                    <a:p>
                      <a:pPr algn="ctr" fontAlgn="b"/>
                      <a:r>
                        <a:rPr lang="en-US" sz="1600" b="1" i="0" u="none" strike="noStrike" dirty="0">
                          <a:solidFill>
                            <a:srgbClr val="0000CC"/>
                          </a:solidFill>
                          <a:effectLst/>
                          <a:latin typeface="+mn-lt"/>
                        </a:rPr>
                        <a:t>78.2</a:t>
                      </a:r>
                    </a:p>
                  </a:txBody>
                  <a:tcPr marL="9525" marR="9525" marT="9525" marB="0" anchor="ctr">
                    <a:lnT w="12700" cap="flat" cmpd="sng" algn="ctr">
                      <a:solidFill>
                        <a:schemeClr val="tx1"/>
                      </a:solidFill>
                      <a:prstDash val="solid"/>
                      <a:round/>
                      <a:headEnd type="none" w="med" len="med"/>
                      <a:tailEnd type="none" w="med" len="med"/>
                    </a:lnT>
                    <a:lnB w="12700" cmpd="sng">
                      <a:noFill/>
                    </a:lnB>
                    <a:noFill/>
                  </a:tcPr>
                </a:tc>
                <a:tc>
                  <a:txBody>
                    <a:bodyPr/>
                    <a:lstStyle/>
                    <a:p>
                      <a:pPr algn="ctr" fontAlgn="b"/>
                      <a:r>
                        <a:rPr lang="en-US" sz="1600" b="0" i="0" u="none" strike="noStrike" dirty="0">
                          <a:solidFill>
                            <a:sysClr val="windowText" lastClr="000000"/>
                          </a:solidFill>
                          <a:effectLst/>
                          <a:latin typeface="+mn-lt"/>
                        </a:rPr>
                        <a:t>12.2</a:t>
                      </a:r>
                    </a:p>
                  </a:txBody>
                  <a:tcPr marL="9525" marR="9525" marT="9525" marB="0" anchor="ctr">
                    <a:lnT w="12700" cap="flat" cmpd="sng" algn="ctr">
                      <a:solidFill>
                        <a:schemeClr val="tx1"/>
                      </a:solidFill>
                      <a:prstDash val="solid"/>
                      <a:round/>
                      <a:headEnd type="none" w="med" len="med"/>
                      <a:tailEnd type="none" w="med" len="med"/>
                    </a:lnT>
                    <a:lnB w="12700" cmpd="sng">
                      <a:noFill/>
                    </a:lnB>
                    <a:solidFill>
                      <a:schemeClr val="bg1"/>
                    </a:solidFill>
                  </a:tcPr>
                </a:tc>
                <a:tc>
                  <a:txBody>
                    <a:bodyPr/>
                    <a:lstStyle/>
                    <a:p>
                      <a:pPr algn="ctr" fontAlgn="b"/>
                      <a:r>
                        <a:rPr lang="en-US" sz="1600" b="0" i="0" u="none" strike="noStrike" dirty="0">
                          <a:solidFill>
                            <a:schemeClr val="tx1"/>
                          </a:solidFill>
                          <a:effectLst/>
                          <a:latin typeface="+mn-lt"/>
                        </a:rPr>
                        <a:t>0.001</a:t>
                      </a:r>
                    </a:p>
                  </a:txBody>
                  <a:tcPr marL="9525" marR="9525" marT="9525" marB="0" anchor="ctr">
                    <a:lnR w="12700" cmpd="sng">
                      <a:noFill/>
                    </a:lnR>
                    <a:lnT w="12700" cap="flat" cmpd="sng" algn="ctr">
                      <a:solidFill>
                        <a:schemeClr val="tx1"/>
                      </a:solidFill>
                      <a:prstDash val="solid"/>
                      <a:round/>
                      <a:headEnd type="none" w="med" len="med"/>
                      <a:tailEnd type="none" w="med" len="med"/>
                    </a:lnT>
                    <a:lnB w="12700" cmpd="sng">
                      <a:noFill/>
                    </a:lnB>
                    <a:solidFill>
                      <a:schemeClr val="bg1"/>
                    </a:solidFill>
                  </a:tcPr>
                </a:tc>
                <a:extLst>
                  <a:ext uri="{0D108BD9-81ED-4DB2-BD59-A6C34878D82A}">
                    <a16:rowId xmlns:a16="http://schemas.microsoft.com/office/drawing/2014/main" val="2607026064"/>
                  </a:ext>
                </a:extLst>
              </a:tr>
              <a:tr h="286544">
                <a:tc>
                  <a:txBody>
                    <a:bodyPr/>
                    <a:lstStyle/>
                    <a:p>
                      <a:pPr algn="l" fontAlgn="b"/>
                      <a:r>
                        <a:rPr lang="en-US" sz="1600" b="0" u="none" strike="noStrike" dirty="0">
                          <a:solidFill>
                            <a:sysClr val="windowText" lastClr="000000"/>
                          </a:solidFill>
                          <a:effectLst/>
                          <a:latin typeface="+mn-lt"/>
                        </a:rPr>
                        <a:t>  Year 2</a:t>
                      </a:r>
                      <a:endParaRPr lang="en-US" sz="1600" b="0" i="0" u="none" strike="noStrike" dirty="0">
                        <a:solidFill>
                          <a:sysClr val="windowText" lastClr="000000"/>
                        </a:solidFill>
                        <a:effectLst/>
                        <a:latin typeface="+mn-lt"/>
                      </a:endParaRP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1" i="0" u="none" strike="noStrike" dirty="0">
                          <a:solidFill>
                            <a:schemeClr val="accent6">
                              <a:lumMod val="75000"/>
                            </a:schemeClr>
                          </a:solidFill>
                          <a:effectLst/>
                          <a:latin typeface="+mn-lt"/>
                        </a:rPr>
                        <a:t>39.4</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dirty="0">
                          <a:solidFill>
                            <a:srgbClr val="0000CC"/>
                          </a:solidFill>
                          <a:effectLst/>
                          <a:latin typeface="+mn-lt"/>
                        </a:rPr>
                        <a:t>85.0</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0" i="0" u="none" strike="noStrike" dirty="0">
                          <a:solidFill>
                            <a:sysClr val="windowText" lastClr="000000"/>
                          </a:solidFill>
                          <a:effectLst/>
                          <a:latin typeface="+mn-lt"/>
                        </a:rPr>
                        <a:t>6.1</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chemeClr val="tx1"/>
                          </a:solidFill>
                          <a:effectLst/>
                          <a:latin typeface="+mn-lt"/>
                        </a:rPr>
                        <a:t>0.005</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4156763"/>
                  </a:ext>
                </a:extLst>
              </a:tr>
              <a:tr h="286544">
                <a:tc>
                  <a:txBody>
                    <a:bodyPr/>
                    <a:lstStyle/>
                    <a:p>
                      <a:pPr algn="l" fontAlgn="b"/>
                      <a:r>
                        <a:rPr lang="en-US" sz="1600" b="0" i="0" u="none" strike="noStrike" dirty="0">
                          <a:solidFill>
                            <a:sysClr val="windowText" lastClr="000000"/>
                          </a:solidFill>
                          <a:effectLst/>
                          <a:latin typeface="+mn-lt"/>
                        </a:rPr>
                        <a:t>  Average</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1" i="0" u="none" strike="noStrike" dirty="0">
                          <a:solidFill>
                            <a:schemeClr val="accent6">
                              <a:lumMod val="75000"/>
                            </a:schemeClr>
                          </a:solidFill>
                          <a:effectLst/>
                          <a:latin typeface="+mn-lt"/>
                        </a:rPr>
                        <a:t>36.2</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1" i="0" u="none" strike="noStrike" dirty="0">
                          <a:solidFill>
                            <a:srgbClr val="0000CC"/>
                          </a:solidFill>
                          <a:effectLst/>
                          <a:latin typeface="+mn-lt"/>
                        </a:rPr>
                        <a:t>81.6</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ysClr val="windowText" lastClr="000000"/>
                          </a:solidFill>
                          <a:effectLst/>
                          <a:latin typeface="+mn-lt"/>
                        </a:rPr>
                        <a:t>10.3</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mn-lt"/>
                        </a:rPr>
                        <a:t>&lt;0.0001</a:t>
                      </a:r>
                    </a:p>
                  </a:txBody>
                  <a:tcPr marL="9525" marR="9525" marT="9525"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19235710"/>
                  </a:ext>
                </a:extLst>
              </a:tr>
            </a:tbl>
          </a:graphicData>
        </a:graphic>
      </p:graphicFrame>
      <p:sp>
        <p:nvSpPr>
          <p:cNvPr id="17" name="Rectangle 16">
            <a:extLst>
              <a:ext uri="{FF2B5EF4-FFF2-40B4-BE49-F238E27FC236}">
                <a16:creationId xmlns:a16="http://schemas.microsoft.com/office/drawing/2014/main" id="{3CA66F7D-E88D-7240-B18A-7D96A4E22BA9}"/>
              </a:ext>
            </a:extLst>
          </p:cNvPr>
          <p:cNvSpPr/>
          <p:nvPr/>
        </p:nvSpPr>
        <p:spPr>
          <a:xfrm>
            <a:off x="474783" y="2625555"/>
            <a:ext cx="6324600" cy="261610"/>
          </a:xfrm>
          <a:prstGeom prst="rect">
            <a:avLst/>
          </a:prstGeom>
        </p:spPr>
        <p:txBody>
          <a:bodyPr wrap="square">
            <a:spAutoFit/>
          </a:bodyPr>
          <a:lstStyle/>
          <a:p>
            <a:r>
              <a:rPr lang="en-US" sz="1100" dirty="0">
                <a:solidFill>
                  <a:srgbClr val="000000"/>
                </a:solidFill>
                <a:latin typeface="Times New Roman" panose="02020603050405020304" pitchFamily="18" charset="0"/>
                <a:ea typeface="Calibri" panose="020F0502020204030204" pitchFamily="34" charset="0"/>
              </a:rPr>
              <a:t>Moriel et al. (2020) J. Anim. Sci. </a:t>
            </a:r>
            <a:r>
              <a:rPr lang="en-US" sz="1100" u="sng" dirty="0">
                <a:solidFill>
                  <a:srgbClr val="0000FF"/>
                </a:solidFill>
                <a:latin typeface="Times New Roman" panose="02020603050405020304" pitchFamily="18" charset="0"/>
                <a:ea typeface="Calibri" panose="020F0502020204030204" pitchFamily="34" charset="0"/>
                <a:hlinkClick r:id="rId4"/>
              </a:rPr>
              <a:t>https://doi.org/10.1093/jas/skaa236</a:t>
            </a:r>
            <a:r>
              <a:rPr lang="en-US" sz="1100" dirty="0">
                <a:solidFill>
                  <a:srgbClr val="000000"/>
                </a:solidFill>
                <a:latin typeface="Times New Roman" panose="02020603050405020304" pitchFamily="18" charset="0"/>
                <a:ea typeface="Calibri" panose="020F0502020204030204" pitchFamily="34" charset="0"/>
              </a:rPr>
              <a:t> </a:t>
            </a:r>
            <a:endParaRPr lang="en-US" sz="1100" dirty="0"/>
          </a:p>
        </p:txBody>
      </p:sp>
      <p:sp>
        <p:nvSpPr>
          <p:cNvPr id="18" name="Rectangle 17">
            <a:extLst>
              <a:ext uri="{FF2B5EF4-FFF2-40B4-BE49-F238E27FC236}">
                <a16:creationId xmlns:a16="http://schemas.microsoft.com/office/drawing/2014/main" id="{53E2AFDE-18C1-E442-BF4F-12F43AD8B327}"/>
              </a:ext>
            </a:extLst>
          </p:cNvPr>
          <p:cNvSpPr/>
          <p:nvPr/>
        </p:nvSpPr>
        <p:spPr>
          <a:xfrm>
            <a:off x="0" y="5503731"/>
            <a:ext cx="4903907" cy="253916"/>
          </a:xfrm>
          <a:prstGeom prst="rect">
            <a:avLst/>
          </a:prstGeom>
        </p:spPr>
        <p:txBody>
          <a:bodyPr wrap="none">
            <a:spAutoFit/>
          </a:bodyPr>
          <a:lstStyle/>
          <a:p>
            <a:r>
              <a:rPr lang="en-US" sz="1050" dirty="0">
                <a:latin typeface="Times New Roman" panose="02020603050405020304" pitchFamily="18" charset="0"/>
                <a:cs typeface="Times New Roman" panose="02020603050405020304" pitchFamily="18" charset="0"/>
              </a:rPr>
              <a:t>Moriel et al. (2017) J. Anim. Sci. 95:3523–3531 </a:t>
            </a:r>
            <a:r>
              <a:rPr lang="en-US" sz="1050" dirty="0">
                <a:latin typeface="Times New Roman" panose="02020603050405020304" pitchFamily="18" charset="0"/>
                <a:cs typeface="Times New Roman" panose="02020603050405020304" pitchFamily="18" charset="0"/>
                <a:hlinkClick r:id="rId5"/>
              </a:rPr>
              <a:t>https://doi.org/10.2527/jas.2017.1666</a:t>
            </a:r>
            <a:r>
              <a:rPr lang="en-US" sz="105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97878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7A88A56F-468E-9B40-BDDA-EFD98FDF6B75}"/>
              </a:ext>
            </a:extLst>
          </p:cNvPr>
          <p:cNvGraphicFramePr>
            <a:graphicFrameLocks/>
          </p:cNvGraphicFramePr>
          <p:nvPr/>
        </p:nvGraphicFramePr>
        <p:xfrm>
          <a:off x="1001113" y="1040607"/>
          <a:ext cx="7966677" cy="477678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51007ECC-07E0-F640-84B5-6AA22E04AE69}"/>
              </a:ext>
            </a:extLst>
          </p:cNvPr>
          <p:cNvSpPr>
            <a:spLocks noGrp="1"/>
          </p:cNvSpPr>
          <p:nvPr>
            <p:ph type="title"/>
          </p:nvPr>
        </p:nvSpPr>
        <p:spPr>
          <a:xfrm>
            <a:off x="0" y="6891"/>
            <a:ext cx="9144000" cy="994172"/>
          </a:xfrm>
        </p:spPr>
        <p:txBody>
          <a:bodyPr anchor="t">
            <a:normAutofit fontScale="90000"/>
          </a:bodyPr>
          <a:lstStyle/>
          <a:p>
            <a:pPr algn="l"/>
            <a:r>
              <a:rPr lang="en-US" dirty="0"/>
              <a:t>Thermal humidity-index (THI) - Ona 2019</a:t>
            </a:r>
          </a:p>
        </p:txBody>
      </p:sp>
      <p:cxnSp>
        <p:nvCxnSpPr>
          <p:cNvPr id="6" name="Straight Connector 5">
            <a:extLst>
              <a:ext uri="{FF2B5EF4-FFF2-40B4-BE49-F238E27FC236}">
                <a16:creationId xmlns:a16="http://schemas.microsoft.com/office/drawing/2014/main" id="{71065F7A-B562-DD4C-89C1-B3CC072B3A49}"/>
              </a:ext>
            </a:extLst>
          </p:cNvPr>
          <p:cNvCxnSpPr>
            <a:cxnSpLocks/>
          </p:cNvCxnSpPr>
          <p:nvPr/>
        </p:nvCxnSpPr>
        <p:spPr>
          <a:xfrm>
            <a:off x="799464" y="4033948"/>
            <a:ext cx="81605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A1DFA6C-8470-E245-883C-921B55649C68}"/>
              </a:ext>
            </a:extLst>
          </p:cNvPr>
          <p:cNvCxnSpPr>
            <a:cxnSpLocks/>
          </p:cNvCxnSpPr>
          <p:nvPr/>
        </p:nvCxnSpPr>
        <p:spPr>
          <a:xfrm>
            <a:off x="835019" y="3610399"/>
            <a:ext cx="81327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D49AEE9-7627-8F4A-9D0D-C78377D22DE9}"/>
              </a:ext>
            </a:extLst>
          </p:cNvPr>
          <p:cNvSpPr txBox="1"/>
          <p:nvPr/>
        </p:nvSpPr>
        <p:spPr>
          <a:xfrm>
            <a:off x="-43281" y="3282718"/>
            <a:ext cx="1121376" cy="508088"/>
          </a:xfrm>
          <a:prstGeom prst="rect">
            <a:avLst/>
          </a:prstGeom>
          <a:noFill/>
        </p:spPr>
        <p:txBody>
          <a:bodyPr wrap="square" rtlCol="0">
            <a:spAutoFit/>
          </a:bodyPr>
          <a:lstStyle/>
          <a:p>
            <a:r>
              <a:rPr lang="en-US" sz="1351" b="1" dirty="0">
                <a:solidFill>
                  <a:srgbClr val="FF0000"/>
                </a:solidFill>
              </a:rPr>
              <a:t>Heat stress </a:t>
            </a:r>
          </a:p>
          <a:p>
            <a:r>
              <a:rPr lang="en-US" sz="1351" dirty="0">
                <a:solidFill>
                  <a:srgbClr val="FF0000"/>
                </a:solidFill>
              </a:rPr>
              <a:t>74 to 77</a:t>
            </a:r>
          </a:p>
        </p:txBody>
      </p:sp>
      <p:sp>
        <p:nvSpPr>
          <p:cNvPr id="10" name="TextBox 9">
            <a:extLst>
              <a:ext uri="{FF2B5EF4-FFF2-40B4-BE49-F238E27FC236}">
                <a16:creationId xmlns:a16="http://schemas.microsoft.com/office/drawing/2014/main" id="{758BAA58-A77E-184D-AFFD-84AD24EDF1B1}"/>
              </a:ext>
            </a:extLst>
          </p:cNvPr>
          <p:cNvSpPr txBox="1"/>
          <p:nvPr/>
        </p:nvSpPr>
        <p:spPr>
          <a:xfrm>
            <a:off x="-14220" y="4033948"/>
            <a:ext cx="1275116" cy="508088"/>
          </a:xfrm>
          <a:prstGeom prst="rect">
            <a:avLst/>
          </a:prstGeom>
          <a:noFill/>
        </p:spPr>
        <p:txBody>
          <a:bodyPr wrap="square" rtlCol="0">
            <a:spAutoFit/>
          </a:bodyPr>
          <a:lstStyle/>
          <a:p>
            <a:r>
              <a:rPr lang="en-US" sz="1351" b="1" dirty="0">
                <a:solidFill>
                  <a:srgbClr val="FF0000"/>
                </a:solidFill>
              </a:rPr>
              <a:t>Thermoneutral</a:t>
            </a:r>
          </a:p>
          <a:p>
            <a:r>
              <a:rPr lang="en-US" sz="1351" dirty="0">
                <a:solidFill>
                  <a:srgbClr val="FF0000"/>
                </a:solidFill>
              </a:rPr>
              <a:t>&lt;70</a:t>
            </a:r>
          </a:p>
        </p:txBody>
      </p:sp>
      <p:cxnSp>
        <p:nvCxnSpPr>
          <p:cNvPr id="13" name="Straight Connector 12">
            <a:extLst>
              <a:ext uri="{FF2B5EF4-FFF2-40B4-BE49-F238E27FC236}">
                <a16:creationId xmlns:a16="http://schemas.microsoft.com/office/drawing/2014/main" id="{15CC96FC-628A-1F49-9605-1AE67D7F1382}"/>
              </a:ext>
            </a:extLst>
          </p:cNvPr>
          <p:cNvCxnSpPr>
            <a:cxnSpLocks/>
          </p:cNvCxnSpPr>
          <p:nvPr/>
        </p:nvCxnSpPr>
        <p:spPr>
          <a:xfrm flipV="1">
            <a:off x="810199" y="3291324"/>
            <a:ext cx="8157591" cy="63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3D729E0-B6F5-BE4C-BE85-440B8AFC7B3E}"/>
              </a:ext>
            </a:extLst>
          </p:cNvPr>
          <p:cNvSpPr txBox="1"/>
          <p:nvPr/>
        </p:nvSpPr>
        <p:spPr>
          <a:xfrm>
            <a:off x="1642" y="2509793"/>
            <a:ext cx="1121376" cy="715965"/>
          </a:xfrm>
          <a:prstGeom prst="rect">
            <a:avLst/>
          </a:prstGeom>
          <a:noFill/>
        </p:spPr>
        <p:txBody>
          <a:bodyPr wrap="square" rtlCol="0">
            <a:spAutoFit/>
          </a:bodyPr>
          <a:lstStyle/>
          <a:p>
            <a:r>
              <a:rPr lang="en-US" sz="1351" b="1" dirty="0">
                <a:solidFill>
                  <a:srgbClr val="FF0000"/>
                </a:solidFill>
              </a:rPr>
              <a:t>Severe heat stress</a:t>
            </a:r>
          </a:p>
          <a:p>
            <a:r>
              <a:rPr lang="en-US" sz="1351" dirty="0">
                <a:solidFill>
                  <a:srgbClr val="FF0000"/>
                </a:solidFill>
              </a:rPr>
              <a:t>&gt;77</a:t>
            </a:r>
          </a:p>
        </p:txBody>
      </p:sp>
      <p:sp>
        <p:nvSpPr>
          <p:cNvPr id="3" name="Rectangle 2">
            <a:extLst>
              <a:ext uri="{FF2B5EF4-FFF2-40B4-BE49-F238E27FC236}">
                <a16:creationId xmlns:a16="http://schemas.microsoft.com/office/drawing/2014/main" id="{29760775-00FD-C94E-80E7-B3FFFE3BF2E9}"/>
              </a:ext>
            </a:extLst>
          </p:cNvPr>
          <p:cNvSpPr/>
          <p:nvPr/>
        </p:nvSpPr>
        <p:spPr>
          <a:xfrm>
            <a:off x="48217" y="6444355"/>
            <a:ext cx="8799573" cy="338554"/>
          </a:xfrm>
          <a:prstGeom prst="rect">
            <a:avLst/>
          </a:prstGeom>
        </p:spPr>
        <p:txBody>
          <a:bodyPr wrap="square">
            <a:spAutoFit/>
          </a:bodyPr>
          <a:lstStyle/>
          <a:p>
            <a:r>
              <a:rPr lang="en-US" sz="1600" b="1" dirty="0">
                <a:ea typeface="Calibri" panose="020F0502020204030204" pitchFamily="34" charset="0"/>
              </a:rPr>
              <a:t>NRC (1971):     </a:t>
            </a:r>
            <a:r>
              <a:rPr lang="en-US" sz="1600" dirty="0">
                <a:ea typeface="Calibri" panose="020F0502020204030204" pitchFamily="34" charset="0"/>
              </a:rPr>
              <a:t>THI = </a:t>
            </a:r>
            <a:r>
              <a:rPr lang="en-US" sz="1600" i="1" dirty="0">
                <a:solidFill>
                  <a:srgbClr val="000000"/>
                </a:solidFill>
                <a:ea typeface="Calibri" panose="020F0502020204030204" pitchFamily="34" charset="0"/>
              </a:rPr>
              <a:t>(1.8 × </a:t>
            </a:r>
            <a:r>
              <a:rPr lang="en-US" sz="1600" i="1" dirty="0" err="1">
                <a:solidFill>
                  <a:srgbClr val="000000"/>
                </a:solidFill>
                <a:ea typeface="Calibri" panose="020F0502020204030204" pitchFamily="34" charset="0"/>
              </a:rPr>
              <a:t>T</a:t>
            </a:r>
            <a:r>
              <a:rPr lang="en-US" sz="1600" i="1" baseline="-25000" dirty="0" err="1">
                <a:solidFill>
                  <a:srgbClr val="000000"/>
                </a:solidFill>
                <a:ea typeface="Calibri" panose="020F0502020204030204" pitchFamily="34" charset="0"/>
              </a:rPr>
              <a:t>environ</a:t>
            </a:r>
            <a:r>
              <a:rPr lang="en-US" sz="1600" i="1" baseline="-25000" dirty="0">
                <a:solidFill>
                  <a:srgbClr val="000000"/>
                </a:solidFill>
                <a:ea typeface="Calibri" panose="020F0502020204030204" pitchFamily="34" charset="0"/>
              </a:rPr>
              <a:t>.</a:t>
            </a:r>
            <a:r>
              <a:rPr lang="en-US" sz="1600" i="1" dirty="0">
                <a:solidFill>
                  <a:srgbClr val="000000"/>
                </a:solidFill>
                <a:ea typeface="Calibri" panose="020F0502020204030204" pitchFamily="34" charset="0"/>
              </a:rPr>
              <a:t> + 32) – [(0.55-0.0055 </a:t>
            </a:r>
            <a:r>
              <a:rPr lang="en-US" sz="1600" i="1" dirty="0">
                <a:solidFill>
                  <a:srgbClr val="000000"/>
                </a:solidFill>
                <a:ea typeface="Calibri" panose="020F0502020204030204" pitchFamily="34" charset="0"/>
                <a:cs typeface="Times New Roman" panose="02020603050405020304" pitchFamily="18" charset="0"/>
                <a:sym typeface="Symbol" pitchFamily="2" charset="2"/>
              </a:rPr>
              <a:t></a:t>
            </a:r>
            <a:r>
              <a:rPr lang="en-US" sz="1600" i="1" dirty="0">
                <a:solidFill>
                  <a:srgbClr val="000000"/>
                </a:solidFill>
                <a:ea typeface="Calibri" panose="020F0502020204030204" pitchFamily="34" charset="0"/>
              </a:rPr>
              <a:t> Relative Humidity) </a:t>
            </a:r>
            <a:r>
              <a:rPr lang="en-US" sz="1600" i="1" dirty="0">
                <a:solidFill>
                  <a:srgbClr val="000000"/>
                </a:solidFill>
                <a:ea typeface="Calibri" panose="020F0502020204030204" pitchFamily="34" charset="0"/>
                <a:cs typeface="Times New Roman" panose="02020603050405020304" pitchFamily="18" charset="0"/>
                <a:sym typeface="Symbol" pitchFamily="2" charset="2"/>
              </a:rPr>
              <a:t></a:t>
            </a:r>
            <a:r>
              <a:rPr lang="en-US" sz="1600" i="1" dirty="0">
                <a:solidFill>
                  <a:srgbClr val="000000"/>
                </a:solidFill>
                <a:ea typeface="Calibri" panose="020F0502020204030204" pitchFamily="34" charset="0"/>
              </a:rPr>
              <a:t> (1.8 </a:t>
            </a:r>
            <a:r>
              <a:rPr lang="en-US" sz="1600" i="1" dirty="0">
                <a:solidFill>
                  <a:srgbClr val="000000"/>
                </a:solidFill>
                <a:ea typeface="Calibri" panose="020F0502020204030204" pitchFamily="34" charset="0"/>
                <a:cs typeface="Times New Roman" panose="02020603050405020304" pitchFamily="18" charset="0"/>
                <a:sym typeface="Symbol" pitchFamily="2" charset="2"/>
              </a:rPr>
              <a:t></a:t>
            </a:r>
            <a:r>
              <a:rPr lang="en-US" sz="1600" i="1" dirty="0">
                <a:solidFill>
                  <a:srgbClr val="000000"/>
                </a:solidFill>
                <a:ea typeface="Calibri" panose="020F0502020204030204" pitchFamily="34" charset="0"/>
              </a:rPr>
              <a:t> </a:t>
            </a:r>
            <a:r>
              <a:rPr lang="en-US" sz="1600" i="1" dirty="0" err="1">
                <a:solidFill>
                  <a:srgbClr val="000000"/>
                </a:solidFill>
                <a:ea typeface="Calibri" panose="020F0502020204030204" pitchFamily="34" charset="0"/>
              </a:rPr>
              <a:t>T</a:t>
            </a:r>
            <a:r>
              <a:rPr lang="en-US" sz="1600" i="1" baseline="-25000" dirty="0" err="1">
                <a:solidFill>
                  <a:srgbClr val="000000"/>
                </a:solidFill>
                <a:ea typeface="Calibri" panose="020F0502020204030204" pitchFamily="34" charset="0"/>
              </a:rPr>
              <a:t>environ</a:t>
            </a:r>
            <a:r>
              <a:rPr lang="en-US" sz="1600" i="1" baseline="-25000" dirty="0">
                <a:solidFill>
                  <a:srgbClr val="000000"/>
                </a:solidFill>
                <a:ea typeface="Calibri" panose="020F0502020204030204" pitchFamily="34" charset="0"/>
              </a:rPr>
              <a:t>.</a:t>
            </a:r>
            <a:r>
              <a:rPr lang="en-US" sz="1600" i="1" dirty="0">
                <a:solidFill>
                  <a:srgbClr val="000000"/>
                </a:solidFill>
                <a:ea typeface="Calibri" panose="020F0502020204030204" pitchFamily="34" charset="0"/>
              </a:rPr>
              <a:t> – 26)]. </a:t>
            </a:r>
            <a:endParaRPr lang="en-US" sz="1600" dirty="0"/>
          </a:p>
        </p:txBody>
      </p:sp>
    </p:spTree>
    <p:extLst>
      <p:ext uri="{BB962C8B-B14F-4D97-AF65-F5344CB8AC3E}">
        <p14:creationId xmlns:p14="http://schemas.microsoft.com/office/powerpoint/2010/main" val="2461365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5149"/>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118A68-FB0E-924A-9F9D-2A9AC2F5E6FE}"/>
              </a:ext>
            </a:extLst>
          </p:cNvPr>
          <p:cNvSpPr>
            <a:spLocks noGrp="1"/>
          </p:cNvSpPr>
          <p:nvPr>
            <p:ph type="title"/>
          </p:nvPr>
        </p:nvSpPr>
        <p:spPr>
          <a:xfrm>
            <a:off x="1" y="4946007"/>
            <a:ext cx="9141712" cy="1000655"/>
          </a:xfrm>
        </p:spPr>
        <p:txBody>
          <a:bodyPr vert="horz" lIns="91440" tIns="45720" rIns="91440" bIns="45720" rtlCol="0" anchor="ctr">
            <a:normAutofit/>
          </a:bodyPr>
          <a:lstStyle/>
          <a:p>
            <a:pPr defTabSz="914400">
              <a:lnSpc>
                <a:spcPct val="90000"/>
              </a:lnSpc>
            </a:pPr>
            <a:r>
              <a:rPr lang="en-US" sz="3200" dirty="0">
                <a:solidFill>
                  <a:schemeClr val="tx2"/>
                </a:solidFill>
                <a:latin typeface="Calibri Light" panose="020F0302020204030204" pitchFamily="34" charset="0"/>
                <a:cs typeface="Calibri Light" panose="020F0302020204030204" pitchFamily="34" charset="0"/>
              </a:rPr>
              <a:t>Gestational heat stress</a:t>
            </a:r>
          </a:p>
        </p:txBody>
      </p:sp>
      <p:pic>
        <p:nvPicPr>
          <p:cNvPr id="19" name="Picture 18">
            <a:extLst>
              <a:ext uri="{FF2B5EF4-FFF2-40B4-BE49-F238E27FC236}">
                <a16:creationId xmlns:a16="http://schemas.microsoft.com/office/drawing/2014/main" id="{0E2BADE4-02C8-0D44-943F-6A9E6CBDF92A}"/>
              </a:ext>
            </a:extLst>
          </p:cNvPr>
          <p:cNvPicPr/>
          <p:nvPr/>
        </p:nvPicPr>
        <p:blipFill rotWithShape="1">
          <a:blip r:embed="rId3">
            <a:extLst>
              <a:ext uri="{28A0092B-C50C-407E-A947-70E740481C1C}">
                <a14:useLocalDpi xmlns:a14="http://schemas.microsoft.com/office/drawing/2010/main" val="0"/>
              </a:ext>
            </a:extLst>
          </a:blip>
          <a:srcRect t="22014" b="8631"/>
          <a:stretch/>
        </p:blipFill>
        <p:spPr>
          <a:xfrm>
            <a:off x="20" y="305149"/>
            <a:ext cx="9143980" cy="4201459"/>
          </a:xfrm>
          <a:prstGeom prst="rect">
            <a:avLst/>
          </a:prstGeom>
        </p:spPr>
      </p:pic>
      <p:grpSp>
        <p:nvGrpSpPr>
          <p:cNvPr id="26" name="Group 25">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46962"/>
            <a:ext cx="9141713" cy="1828800"/>
            <a:chOff x="-305" y="3144820"/>
            <a:chExt cx="9182100" cy="1551136"/>
          </a:xfrm>
        </p:grpSpPr>
        <p:sp useBgFill="1">
          <p:nvSpPr>
            <p:cNvPr id="27" name="Freeform: Shape 26">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pic>
        <p:nvPicPr>
          <p:cNvPr id="4" name="Picture 3">
            <a:extLst>
              <a:ext uri="{FF2B5EF4-FFF2-40B4-BE49-F238E27FC236}">
                <a16:creationId xmlns:a16="http://schemas.microsoft.com/office/drawing/2014/main" id="{57289A10-4BC5-CE4B-9FB6-16CDF00CE8D7}"/>
              </a:ext>
            </a:extLst>
          </p:cNvPr>
          <p:cNvPicPr>
            <a:picLocks noChangeAspect="1" noChangeArrowheads="1"/>
          </p:cNvPicPr>
          <p:nvPr/>
        </p:nvPicPr>
        <p:blipFill>
          <a:blip r:embed="rId4" cstate="print"/>
          <a:srcRect/>
          <a:stretch>
            <a:fillRect/>
          </a:stretch>
        </p:blipFill>
        <p:spPr bwMode="auto">
          <a:xfrm>
            <a:off x="-1" y="-1"/>
            <a:ext cx="9144001" cy="305149"/>
          </a:xfrm>
          <a:prstGeom prst="rect">
            <a:avLst/>
          </a:prstGeom>
          <a:ln>
            <a:noFill/>
          </a:ln>
          <a:effectLst/>
        </p:spPr>
      </p:pic>
    </p:spTree>
    <p:extLst>
      <p:ext uri="{BB962C8B-B14F-4D97-AF65-F5344CB8AC3E}">
        <p14:creationId xmlns:p14="http://schemas.microsoft.com/office/powerpoint/2010/main" val="4188320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70FB3-A916-5B43-BEF7-75FC84C85148}"/>
              </a:ext>
            </a:extLst>
          </p:cNvPr>
          <p:cNvSpPr>
            <a:spLocks noGrp="1"/>
          </p:cNvSpPr>
          <p:nvPr>
            <p:ph type="title"/>
          </p:nvPr>
        </p:nvSpPr>
        <p:spPr>
          <a:xfrm>
            <a:off x="112734" y="6516546"/>
            <a:ext cx="8854094" cy="341453"/>
          </a:xfrm>
        </p:spPr>
        <p:txBody>
          <a:bodyPr>
            <a:noAutofit/>
          </a:bodyPr>
          <a:lstStyle/>
          <a:p>
            <a:r>
              <a:rPr lang="en-US" sz="2400" dirty="0"/>
              <a:t>Slide from Drs. Silva &amp; DiLorenzo – Marianna/NFREC</a:t>
            </a:r>
          </a:p>
        </p:txBody>
      </p:sp>
      <p:pic>
        <p:nvPicPr>
          <p:cNvPr id="5" name="Content Placeholder 4" descr="Text&#10;&#10;Description automatically generated">
            <a:extLst>
              <a:ext uri="{FF2B5EF4-FFF2-40B4-BE49-F238E27FC236}">
                <a16:creationId xmlns:a16="http://schemas.microsoft.com/office/drawing/2014/main" id="{3C461087-AA00-A845-9525-E6953717BA2E}"/>
              </a:ext>
            </a:extLst>
          </p:cNvPr>
          <p:cNvPicPr>
            <a:picLocks noGrp="1" noChangeAspect="1"/>
          </p:cNvPicPr>
          <p:nvPr>
            <p:ph idx="1"/>
          </p:nvPr>
        </p:nvPicPr>
        <p:blipFill>
          <a:blip r:embed="rId3"/>
          <a:stretch>
            <a:fillRect/>
          </a:stretch>
        </p:blipFill>
        <p:spPr>
          <a:xfrm>
            <a:off x="444603" y="196769"/>
            <a:ext cx="8254793" cy="6146157"/>
          </a:xfrm>
        </p:spPr>
      </p:pic>
    </p:spTree>
    <p:extLst>
      <p:ext uri="{BB962C8B-B14F-4D97-AF65-F5344CB8AC3E}">
        <p14:creationId xmlns:p14="http://schemas.microsoft.com/office/powerpoint/2010/main" val="1283800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8581E68-EE4C-E84A-82CE-D16A4AA1C038}"/>
              </a:ext>
            </a:extLst>
          </p:cNvPr>
          <p:cNvSpPr/>
          <p:nvPr/>
        </p:nvSpPr>
        <p:spPr>
          <a:xfrm>
            <a:off x="3886203" y="1371600"/>
            <a:ext cx="319486" cy="1885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3C3A0F67-3A2B-5848-971C-97EF7AB4B29C}"/>
              </a:ext>
            </a:extLst>
          </p:cNvPr>
          <p:cNvCxnSpPr/>
          <p:nvPr/>
        </p:nvCxnSpPr>
        <p:spPr>
          <a:xfrm flipV="1">
            <a:off x="1600200" y="1680482"/>
            <a:ext cx="0" cy="291465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9511FBA-CA90-3448-AC71-6D227D59DF68}"/>
              </a:ext>
            </a:extLst>
          </p:cNvPr>
          <p:cNvCxnSpPr>
            <a:cxnSpLocks/>
          </p:cNvCxnSpPr>
          <p:nvPr/>
        </p:nvCxnSpPr>
        <p:spPr>
          <a:xfrm>
            <a:off x="1515996" y="4509407"/>
            <a:ext cx="641723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538AAF3-0AB3-B345-AB8F-81170D164420}"/>
              </a:ext>
            </a:extLst>
          </p:cNvPr>
          <p:cNvCxnSpPr>
            <a:cxnSpLocks/>
          </p:cNvCxnSpPr>
          <p:nvPr/>
        </p:nvCxnSpPr>
        <p:spPr>
          <a:xfrm flipV="1">
            <a:off x="1874376" y="1244536"/>
            <a:ext cx="5669424" cy="3053711"/>
          </a:xfrm>
          <a:prstGeom prst="line">
            <a:avLst/>
          </a:prstGeom>
          <a:ln w="412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7D25EB8-2207-E945-B696-63E981142DF3}"/>
              </a:ext>
            </a:extLst>
          </p:cNvPr>
          <p:cNvCxnSpPr>
            <a:cxnSpLocks/>
          </p:cNvCxnSpPr>
          <p:nvPr/>
        </p:nvCxnSpPr>
        <p:spPr>
          <a:xfrm flipV="1">
            <a:off x="1904122" y="4278788"/>
            <a:ext cx="3048877" cy="39567"/>
          </a:xfrm>
          <a:prstGeom prst="line">
            <a:avLst/>
          </a:prstGeom>
          <a:ln w="412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4772B5-5979-9141-883F-2EB770CBA0FF}"/>
              </a:ext>
            </a:extLst>
          </p:cNvPr>
          <p:cNvCxnSpPr>
            <a:cxnSpLocks/>
          </p:cNvCxnSpPr>
          <p:nvPr/>
        </p:nvCxnSpPr>
        <p:spPr>
          <a:xfrm flipV="1">
            <a:off x="4953000" y="1313482"/>
            <a:ext cx="2599233" cy="2967326"/>
          </a:xfrm>
          <a:prstGeom prst="line">
            <a:avLst/>
          </a:prstGeom>
          <a:ln w="41275">
            <a:solidFill>
              <a:srgbClr val="0000CC"/>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10B2673-18E7-5B47-A6C9-823BAAA190B7}"/>
              </a:ext>
            </a:extLst>
          </p:cNvPr>
          <p:cNvSpPr txBox="1"/>
          <p:nvPr/>
        </p:nvSpPr>
        <p:spPr>
          <a:xfrm>
            <a:off x="4045943" y="4702839"/>
            <a:ext cx="2686050" cy="300082"/>
          </a:xfrm>
          <a:prstGeom prst="rect">
            <a:avLst/>
          </a:prstGeom>
          <a:noFill/>
        </p:spPr>
        <p:txBody>
          <a:bodyPr wrap="square" rtlCol="0">
            <a:spAutoFit/>
          </a:bodyPr>
          <a:lstStyle/>
          <a:p>
            <a:r>
              <a:rPr lang="en-US" sz="1350" dirty="0"/>
              <a:t>Day of the study</a:t>
            </a:r>
          </a:p>
        </p:txBody>
      </p:sp>
      <p:sp>
        <p:nvSpPr>
          <p:cNvPr id="23" name="TextBox 22">
            <a:extLst>
              <a:ext uri="{FF2B5EF4-FFF2-40B4-BE49-F238E27FC236}">
                <a16:creationId xmlns:a16="http://schemas.microsoft.com/office/drawing/2014/main" id="{FBC53926-A9D4-EF48-9F9D-0BB4208CFBE7}"/>
              </a:ext>
            </a:extLst>
          </p:cNvPr>
          <p:cNvSpPr txBox="1"/>
          <p:nvPr/>
        </p:nvSpPr>
        <p:spPr>
          <a:xfrm rot="16200000">
            <a:off x="708729" y="2987766"/>
            <a:ext cx="1314450" cy="300082"/>
          </a:xfrm>
          <a:prstGeom prst="rect">
            <a:avLst/>
          </a:prstGeom>
          <a:noFill/>
        </p:spPr>
        <p:txBody>
          <a:bodyPr wrap="square" rtlCol="0">
            <a:spAutoFit/>
          </a:bodyPr>
          <a:lstStyle/>
          <a:p>
            <a:pPr algn="ctr"/>
            <a:r>
              <a:rPr lang="en-US" sz="1350" dirty="0"/>
              <a:t>Body weight</a:t>
            </a:r>
          </a:p>
        </p:txBody>
      </p:sp>
      <p:sp>
        <p:nvSpPr>
          <p:cNvPr id="24" name="TextBox 23">
            <a:extLst>
              <a:ext uri="{FF2B5EF4-FFF2-40B4-BE49-F238E27FC236}">
                <a16:creationId xmlns:a16="http://schemas.microsoft.com/office/drawing/2014/main" id="{CC827E6F-0E54-4043-8AF8-40509CCB903F}"/>
              </a:ext>
            </a:extLst>
          </p:cNvPr>
          <p:cNvSpPr txBox="1"/>
          <p:nvPr/>
        </p:nvSpPr>
        <p:spPr>
          <a:xfrm>
            <a:off x="3595294" y="2452008"/>
            <a:ext cx="976709" cy="300082"/>
          </a:xfrm>
          <a:prstGeom prst="rect">
            <a:avLst/>
          </a:prstGeom>
          <a:noFill/>
        </p:spPr>
        <p:txBody>
          <a:bodyPr wrap="square" rtlCol="0">
            <a:spAutoFit/>
          </a:bodyPr>
          <a:lstStyle/>
          <a:p>
            <a:r>
              <a:rPr lang="en-US" sz="1350" dirty="0">
                <a:solidFill>
                  <a:schemeClr val="accent6">
                    <a:lumMod val="75000"/>
                  </a:schemeClr>
                </a:solidFill>
              </a:rPr>
              <a:t>CONSTANT</a:t>
            </a:r>
          </a:p>
        </p:txBody>
      </p:sp>
      <p:sp>
        <p:nvSpPr>
          <p:cNvPr id="25" name="TextBox 24">
            <a:extLst>
              <a:ext uri="{FF2B5EF4-FFF2-40B4-BE49-F238E27FC236}">
                <a16:creationId xmlns:a16="http://schemas.microsoft.com/office/drawing/2014/main" id="{AD413C0E-2ED1-C64D-89FF-396D112AD9DB}"/>
              </a:ext>
            </a:extLst>
          </p:cNvPr>
          <p:cNvSpPr txBox="1"/>
          <p:nvPr/>
        </p:nvSpPr>
        <p:spPr>
          <a:xfrm>
            <a:off x="6026749" y="3309258"/>
            <a:ext cx="976709" cy="300082"/>
          </a:xfrm>
          <a:prstGeom prst="rect">
            <a:avLst/>
          </a:prstGeom>
          <a:noFill/>
        </p:spPr>
        <p:txBody>
          <a:bodyPr wrap="square" rtlCol="0">
            <a:spAutoFit/>
          </a:bodyPr>
          <a:lstStyle/>
          <a:p>
            <a:r>
              <a:rPr lang="en-US" sz="1350" dirty="0">
                <a:solidFill>
                  <a:srgbClr val="0000CC"/>
                </a:solidFill>
              </a:rPr>
              <a:t>STAIR-STEP</a:t>
            </a:r>
          </a:p>
        </p:txBody>
      </p:sp>
      <p:sp>
        <p:nvSpPr>
          <p:cNvPr id="14" name="Title 3">
            <a:extLst>
              <a:ext uri="{FF2B5EF4-FFF2-40B4-BE49-F238E27FC236}">
                <a16:creationId xmlns:a16="http://schemas.microsoft.com/office/drawing/2014/main" id="{68F3C7C4-3F46-FC93-94A6-D215A97A5507}"/>
              </a:ext>
            </a:extLst>
          </p:cNvPr>
          <p:cNvSpPr txBox="1">
            <a:spLocks/>
          </p:cNvSpPr>
          <p:nvPr/>
        </p:nvSpPr>
        <p:spPr>
          <a:xfrm>
            <a:off x="-19329" y="10046"/>
            <a:ext cx="9144000" cy="685800"/>
          </a:xfrm>
          <a:prstGeom prst="rect">
            <a:avLst/>
          </a:prstGeom>
          <a:noFill/>
          <a:effectLst/>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300" dirty="0">
                <a:solidFill>
                  <a:srgbClr val="002060"/>
                </a:solidFill>
                <a:latin typeface="Calibri" panose="020F0502020204030204" pitchFamily="34" charset="0"/>
                <a:cs typeface="Calibri" panose="020F0502020204030204" pitchFamily="34" charset="0"/>
              </a:rPr>
              <a:t>Constant vs. stair-step supplementation</a:t>
            </a:r>
          </a:p>
        </p:txBody>
      </p:sp>
      <p:sp>
        <p:nvSpPr>
          <p:cNvPr id="15" name="Rectangle 14">
            <a:extLst>
              <a:ext uri="{FF2B5EF4-FFF2-40B4-BE49-F238E27FC236}">
                <a16:creationId xmlns:a16="http://schemas.microsoft.com/office/drawing/2014/main" id="{E85F0258-62A2-9E4A-891B-1086E62145F3}"/>
              </a:ext>
            </a:extLst>
          </p:cNvPr>
          <p:cNvSpPr/>
          <p:nvPr/>
        </p:nvSpPr>
        <p:spPr>
          <a:xfrm>
            <a:off x="0" y="6800073"/>
            <a:ext cx="9144000" cy="69230"/>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cs typeface="Times New Roman" panose="02020603050405020304" pitchFamily="18" charset="0"/>
            </a:endParaRPr>
          </a:p>
        </p:txBody>
      </p:sp>
      <p:sp>
        <p:nvSpPr>
          <p:cNvPr id="18" name="Rectangle 17">
            <a:extLst>
              <a:ext uri="{FF2B5EF4-FFF2-40B4-BE49-F238E27FC236}">
                <a16:creationId xmlns:a16="http://schemas.microsoft.com/office/drawing/2014/main" id="{441AA4F0-333A-F83C-42D7-DD73A28C6F13}"/>
              </a:ext>
            </a:extLst>
          </p:cNvPr>
          <p:cNvSpPr/>
          <p:nvPr/>
        </p:nvSpPr>
        <p:spPr>
          <a:xfrm>
            <a:off x="0" y="-9650"/>
            <a:ext cx="9144000" cy="69230"/>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348F4C53-23C7-74DE-6084-3FF0EC91FA74}"/>
              </a:ext>
            </a:extLst>
          </p:cNvPr>
          <p:cNvSpPr txBox="1"/>
          <p:nvPr/>
        </p:nvSpPr>
        <p:spPr>
          <a:xfrm>
            <a:off x="3188168" y="5557932"/>
            <a:ext cx="1509049" cy="369332"/>
          </a:xfrm>
          <a:prstGeom prst="rect">
            <a:avLst/>
          </a:prstGeom>
          <a:noFill/>
        </p:spPr>
        <p:txBody>
          <a:bodyPr wrap="square" rtlCol="0">
            <a:spAutoFit/>
          </a:bodyPr>
          <a:lstStyle/>
          <a:p>
            <a:pPr algn="ctr"/>
            <a:r>
              <a:rPr lang="en-US" dirty="0">
                <a:solidFill>
                  <a:schemeClr val="tx1">
                    <a:lumMod val="50000"/>
                    <a:lumOff val="50000"/>
                  </a:schemeClr>
                </a:solidFill>
              </a:rPr>
              <a:t>Higher THI</a:t>
            </a:r>
          </a:p>
        </p:txBody>
      </p:sp>
      <p:sp>
        <p:nvSpPr>
          <p:cNvPr id="19" name="TextBox 18">
            <a:extLst>
              <a:ext uri="{FF2B5EF4-FFF2-40B4-BE49-F238E27FC236}">
                <a16:creationId xmlns:a16="http://schemas.microsoft.com/office/drawing/2014/main" id="{F75CC2B5-00F9-21F6-CF0F-F91BDE5092FD}"/>
              </a:ext>
            </a:extLst>
          </p:cNvPr>
          <p:cNvSpPr txBox="1"/>
          <p:nvPr/>
        </p:nvSpPr>
        <p:spPr>
          <a:xfrm>
            <a:off x="5177502" y="5557282"/>
            <a:ext cx="1509049" cy="369332"/>
          </a:xfrm>
          <a:prstGeom prst="rect">
            <a:avLst/>
          </a:prstGeom>
          <a:noFill/>
        </p:spPr>
        <p:txBody>
          <a:bodyPr wrap="square" rtlCol="0">
            <a:spAutoFit/>
          </a:bodyPr>
          <a:lstStyle/>
          <a:p>
            <a:pPr algn="ctr"/>
            <a:r>
              <a:rPr lang="en-US" dirty="0">
                <a:solidFill>
                  <a:schemeClr val="tx1">
                    <a:lumMod val="50000"/>
                    <a:lumOff val="50000"/>
                  </a:schemeClr>
                </a:solidFill>
              </a:rPr>
              <a:t>Lower THI</a:t>
            </a:r>
          </a:p>
        </p:txBody>
      </p:sp>
      <p:sp>
        <p:nvSpPr>
          <p:cNvPr id="5" name="Notched Right Arrow 4">
            <a:extLst>
              <a:ext uri="{FF2B5EF4-FFF2-40B4-BE49-F238E27FC236}">
                <a16:creationId xmlns:a16="http://schemas.microsoft.com/office/drawing/2014/main" id="{B17BB182-C082-E8A0-A15F-A3961842B412}"/>
              </a:ext>
            </a:extLst>
          </p:cNvPr>
          <p:cNvSpPr/>
          <p:nvPr/>
        </p:nvSpPr>
        <p:spPr>
          <a:xfrm>
            <a:off x="5308291" y="5132317"/>
            <a:ext cx="1436915" cy="427297"/>
          </a:xfrm>
          <a:prstGeom prst="notchedRightArrow">
            <a:avLst/>
          </a:prstGeom>
          <a:noFill/>
          <a:ln w="381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Notched Right Arrow 20">
            <a:extLst>
              <a:ext uri="{FF2B5EF4-FFF2-40B4-BE49-F238E27FC236}">
                <a16:creationId xmlns:a16="http://schemas.microsoft.com/office/drawing/2014/main" id="{9FD62CC7-6777-A57E-2D6F-A0C094448379}"/>
              </a:ext>
            </a:extLst>
          </p:cNvPr>
          <p:cNvSpPr/>
          <p:nvPr/>
        </p:nvSpPr>
        <p:spPr>
          <a:xfrm rot="10800000">
            <a:off x="3115756" y="5129985"/>
            <a:ext cx="1436915" cy="427297"/>
          </a:xfrm>
          <a:prstGeom prst="notchedRightArrow">
            <a:avLst/>
          </a:prstGeom>
          <a:noFill/>
          <a:ln w="381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8" name="Straight Connector 7">
            <a:extLst>
              <a:ext uri="{FF2B5EF4-FFF2-40B4-BE49-F238E27FC236}">
                <a16:creationId xmlns:a16="http://schemas.microsoft.com/office/drawing/2014/main" id="{35EB40E0-BF78-FF0A-31F0-3BB1E15547EF}"/>
              </a:ext>
            </a:extLst>
          </p:cNvPr>
          <p:cNvCxnSpPr/>
          <p:nvPr/>
        </p:nvCxnSpPr>
        <p:spPr>
          <a:xfrm>
            <a:off x="4953000" y="1680482"/>
            <a:ext cx="0" cy="4251038"/>
          </a:xfrm>
          <a:prstGeom prst="line">
            <a:avLst/>
          </a:prstGeom>
          <a:ln>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9FD7AEEA-213D-B347-653B-D2F572E661CA}"/>
              </a:ext>
            </a:extLst>
          </p:cNvPr>
          <p:cNvSpPr txBox="1"/>
          <p:nvPr/>
        </p:nvSpPr>
        <p:spPr>
          <a:xfrm>
            <a:off x="957680" y="5135628"/>
            <a:ext cx="2030184" cy="507831"/>
          </a:xfrm>
          <a:prstGeom prst="rect">
            <a:avLst/>
          </a:prstGeom>
          <a:noFill/>
        </p:spPr>
        <p:txBody>
          <a:bodyPr wrap="square" rtlCol="0">
            <a:spAutoFit/>
          </a:bodyPr>
          <a:lstStyle/>
          <a:p>
            <a:r>
              <a:rPr lang="en-US" sz="1350" dirty="0">
                <a:solidFill>
                  <a:schemeClr val="tx1">
                    <a:lumMod val="50000"/>
                    <a:lumOff val="50000"/>
                  </a:schemeClr>
                </a:solidFill>
              </a:rPr>
              <a:t>Less supplement intake</a:t>
            </a:r>
          </a:p>
          <a:p>
            <a:r>
              <a:rPr lang="en-US" sz="1350" dirty="0">
                <a:solidFill>
                  <a:schemeClr val="tx1">
                    <a:lumMod val="50000"/>
                    <a:lumOff val="50000"/>
                  </a:schemeClr>
                </a:solidFill>
              </a:rPr>
              <a:t>Less heat increment?</a:t>
            </a:r>
          </a:p>
        </p:txBody>
      </p:sp>
      <p:sp>
        <p:nvSpPr>
          <p:cNvPr id="26" name="TextBox 25">
            <a:extLst>
              <a:ext uri="{FF2B5EF4-FFF2-40B4-BE49-F238E27FC236}">
                <a16:creationId xmlns:a16="http://schemas.microsoft.com/office/drawing/2014/main" id="{2BF28B39-8FC4-1520-7330-9F29FE6038DA}"/>
              </a:ext>
            </a:extLst>
          </p:cNvPr>
          <p:cNvSpPr txBox="1"/>
          <p:nvPr/>
        </p:nvSpPr>
        <p:spPr>
          <a:xfrm>
            <a:off x="6918137" y="5084672"/>
            <a:ext cx="2030184" cy="715581"/>
          </a:xfrm>
          <a:prstGeom prst="rect">
            <a:avLst/>
          </a:prstGeom>
          <a:noFill/>
        </p:spPr>
        <p:txBody>
          <a:bodyPr wrap="square" rtlCol="0">
            <a:spAutoFit/>
          </a:bodyPr>
          <a:lstStyle/>
          <a:p>
            <a:r>
              <a:rPr lang="en-US" sz="1350" dirty="0">
                <a:solidFill>
                  <a:schemeClr val="tx1">
                    <a:lumMod val="50000"/>
                    <a:lumOff val="50000"/>
                  </a:schemeClr>
                </a:solidFill>
              </a:rPr>
              <a:t>Greater supplement intake</a:t>
            </a:r>
          </a:p>
          <a:p>
            <a:r>
              <a:rPr lang="en-US" sz="1350" dirty="0">
                <a:solidFill>
                  <a:schemeClr val="tx1">
                    <a:lumMod val="50000"/>
                    <a:lumOff val="50000"/>
                  </a:schemeClr>
                </a:solidFill>
              </a:rPr>
              <a:t>Compensatory growth</a:t>
            </a:r>
          </a:p>
        </p:txBody>
      </p:sp>
    </p:spTree>
    <p:extLst>
      <p:ext uri="{BB962C8B-B14F-4D97-AF65-F5344CB8AC3E}">
        <p14:creationId xmlns:p14="http://schemas.microsoft.com/office/powerpoint/2010/main" val="617748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0BEBED-8197-5F47-8448-5EDAD864E516}"/>
              </a:ext>
            </a:extLst>
          </p:cNvPr>
          <p:cNvSpPr>
            <a:spLocks noGrp="1"/>
          </p:cNvSpPr>
          <p:nvPr>
            <p:ph type="title"/>
          </p:nvPr>
        </p:nvSpPr>
        <p:spPr>
          <a:xfrm>
            <a:off x="0" y="1"/>
            <a:ext cx="9144000" cy="994172"/>
          </a:xfrm>
        </p:spPr>
        <p:txBody>
          <a:bodyPr anchor="t">
            <a:noAutofit/>
          </a:bodyPr>
          <a:lstStyle/>
          <a:p>
            <a:pPr algn="l"/>
            <a:r>
              <a:rPr lang="en-US" sz="2200" b="1" i="1" dirty="0"/>
              <a:t>Boosting reproduction without increasing feed costs of beef heifers in Florida</a:t>
            </a:r>
            <a:r>
              <a:rPr lang="en-US" sz="2200" b="1" dirty="0"/>
              <a:t> </a:t>
            </a:r>
            <a:br>
              <a:rPr lang="en-US" sz="2000" b="1" dirty="0">
                <a:solidFill>
                  <a:srgbClr val="00B0F0"/>
                </a:solidFill>
              </a:rPr>
            </a:br>
            <a:r>
              <a:rPr lang="en-US" sz="2100" i="1" dirty="0">
                <a:solidFill>
                  <a:schemeClr val="bg1">
                    <a:lumMod val="50000"/>
                  </a:schemeClr>
                </a:solidFill>
              </a:rPr>
              <a:t>Funded by Florida Cattlemen Enhancement Board - 2019/2020</a:t>
            </a:r>
            <a:endParaRPr lang="en-US" sz="2400" i="1" dirty="0">
              <a:solidFill>
                <a:schemeClr val="bg1">
                  <a:lumMod val="50000"/>
                </a:schemeClr>
              </a:solidFill>
            </a:endParaRPr>
          </a:p>
        </p:txBody>
      </p:sp>
      <p:sp>
        <p:nvSpPr>
          <p:cNvPr id="5" name="Content Placeholder 4">
            <a:extLst>
              <a:ext uri="{FF2B5EF4-FFF2-40B4-BE49-F238E27FC236}">
                <a16:creationId xmlns:a16="http://schemas.microsoft.com/office/drawing/2014/main" id="{65F5A2CB-5AE1-E741-AE55-3B22E31F0CD6}"/>
              </a:ext>
            </a:extLst>
          </p:cNvPr>
          <p:cNvSpPr>
            <a:spLocks noGrp="1"/>
          </p:cNvSpPr>
          <p:nvPr>
            <p:ph idx="1"/>
          </p:nvPr>
        </p:nvSpPr>
        <p:spPr>
          <a:xfrm>
            <a:off x="0" y="914400"/>
            <a:ext cx="9144000" cy="5943600"/>
          </a:xfrm>
        </p:spPr>
        <p:txBody>
          <a:bodyPr>
            <a:normAutofit/>
          </a:bodyPr>
          <a:lstStyle/>
          <a:p>
            <a:pPr marL="0" indent="0">
              <a:buNone/>
            </a:pPr>
            <a:r>
              <a:rPr lang="en-US" sz="1800" dirty="0"/>
              <a:t>Sep. 2019 to June 2020 (</a:t>
            </a:r>
            <a:r>
              <a:rPr lang="en-US" sz="1800" dirty="0" err="1"/>
              <a:t>Yr</a:t>
            </a:r>
            <a:r>
              <a:rPr lang="en-US" sz="1800" dirty="0"/>
              <a:t> 1) </a:t>
            </a:r>
            <a:r>
              <a:rPr lang="en-US" sz="1800" u="sng" dirty="0"/>
              <a:t>and</a:t>
            </a:r>
            <a:r>
              <a:rPr lang="en-US" sz="1800" dirty="0"/>
              <a:t> Sep. 2020 to June 2021 (</a:t>
            </a:r>
            <a:r>
              <a:rPr lang="en-US" sz="1800" dirty="0" err="1"/>
              <a:t>Yr</a:t>
            </a:r>
            <a:r>
              <a:rPr lang="en-US" sz="1800" dirty="0"/>
              <a:t> 2)</a:t>
            </a:r>
          </a:p>
          <a:p>
            <a:pPr lvl="1"/>
            <a:r>
              <a:rPr lang="en-US" sz="1800" dirty="0"/>
              <a:t>64 Brangus heifers per year assigned to 16 bahiagrass pastures</a:t>
            </a:r>
          </a:p>
          <a:p>
            <a:pPr lvl="1"/>
            <a:r>
              <a:rPr lang="en-US" sz="1800" dirty="0"/>
              <a:t>Treatments assigned to pastures (6 pastures/treatment/year):</a:t>
            </a:r>
          </a:p>
          <a:p>
            <a:pPr marL="0" indent="0" algn="ctr">
              <a:buNone/>
            </a:pPr>
            <a:endParaRPr lang="en-US" sz="1200" b="1" dirty="0">
              <a:solidFill>
                <a:srgbClr val="0000CC"/>
              </a:solidFill>
            </a:endParaRPr>
          </a:p>
          <a:p>
            <a:pPr marL="0" indent="0">
              <a:buNone/>
            </a:pPr>
            <a:r>
              <a:rPr lang="en-US" sz="2000" b="1" dirty="0">
                <a:solidFill>
                  <a:srgbClr val="0000CC"/>
                </a:solidFill>
              </a:rPr>
              <a:t>CONTROL</a:t>
            </a:r>
            <a:r>
              <a:rPr lang="en-US" sz="2000" dirty="0">
                <a:solidFill>
                  <a:srgbClr val="0000CC"/>
                </a:solidFill>
              </a:rPr>
              <a:t> = concentrate supplementation at </a:t>
            </a:r>
            <a:r>
              <a:rPr lang="en-US" sz="2000" b="1" dirty="0">
                <a:solidFill>
                  <a:srgbClr val="0000CC"/>
                </a:solidFill>
              </a:rPr>
              <a:t>1.50% of body weight </a:t>
            </a:r>
            <a:r>
              <a:rPr lang="en-US" sz="2000" dirty="0">
                <a:solidFill>
                  <a:srgbClr val="0000CC"/>
                </a:solidFill>
              </a:rPr>
              <a:t>from September until the start of the estrous synchronization (November; </a:t>
            </a:r>
            <a:r>
              <a:rPr lang="en-US" sz="2000" u="sng" dirty="0">
                <a:solidFill>
                  <a:srgbClr val="0000CC"/>
                </a:solidFill>
              </a:rPr>
              <a:t>day 0 to 100</a:t>
            </a:r>
            <a:r>
              <a:rPr lang="en-US" sz="2000" dirty="0">
                <a:solidFill>
                  <a:srgbClr val="0000CC"/>
                </a:solidFill>
              </a:rPr>
              <a:t>)</a:t>
            </a:r>
          </a:p>
          <a:p>
            <a:pPr marL="0" indent="0">
              <a:buNone/>
            </a:pPr>
            <a:r>
              <a:rPr lang="en-US" sz="2000" b="1" dirty="0">
                <a:solidFill>
                  <a:schemeClr val="accent6">
                    <a:lumMod val="75000"/>
                  </a:schemeClr>
                </a:solidFill>
              </a:rPr>
              <a:t>STAIRSTEP</a:t>
            </a:r>
            <a:r>
              <a:rPr lang="en-US" sz="2000" dirty="0">
                <a:solidFill>
                  <a:schemeClr val="accent6">
                    <a:lumMod val="75000"/>
                  </a:schemeClr>
                </a:solidFill>
              </a:rPr>
              <a:t> = concentrate supplementation at </a:t>
            </a:r>
            <a:r>
              <a:rPr lang="en-US" sz="2000" b="1" dirty="0">
                <a:solidFill>
                  <a:schemeClr val="accent6">
                    <a:lumMod val="75000"/>
                  </a:schemeClr>
                </a:solidFill>
              </a:rPr>
              <a:t>1.05% of body weight </a:t>
            </a:r>
            <a:r>
              <a:rPr lang="en-US" sz="2000" dirty="0">
                <a:solidFill>
                  <a:schemeClr val="accent6">
                    <a:lumMod val="75000"/>
                  </a:schemeClr>
                </a:solidFill>
              </a:rPr>
              <a:t>from Aug. to Sep. (</a:t>
            </a:r>
            <a:r>
              <a:rPr lang="en-US" sz="2000" u="sng" dirty="0">
                <a:solidFill>
                  <a:schemeClr val="accent6">
                    <a:lumMod val="75000"/>
                  </a:schemeClr>
                </a:solidFill>
              </a:rPr>
              <a:t>day 0 to 49</a:t>
            </a:r>
            <a:r>
              <a:rPr lang="en-US" sz="2000" dirty="0">
                <a:solidFill>
                  <a:schemeClr val="accent6">
                    <a:lumMod val="75000"/>
                  </a:schemeClr>
                </a:solidFill>
              </a:rPr>
              <a:t>) + </a:t>
            </a:r>
            <a:r>
              <a:rPr lang="en-US" sz="2000" b="1" dirty="0">
                <a:solidFill>
                  <a:schemeClr val="accent6">
                    <a:lumMod val="75000"/>
                  </a:schemeClr>
                </a:solidFill>
              </a:rPr>
              <a:t>1.95% of body weight</a:t>
            </a:r>
            <a:r>
              <a:rPr lang="en-US" sz="2000" dirty="0">
                <a:solidFill>
                  <a:schemeClr val="accent6">
                    <a:lumMod val="75000"/>
                  </a:schemeClr>
                </a:solidFill>
              </a:rPr>
              <a:t> until the start of the estrous </a:t>
            </a:r>
            <a:r>
              <a:rPr lang="en-US" sz="2000" dirty="0" err="1">
                <a:solidFill>
                  <a:schemeClr val="accent6">
                    <a:lumMod val="75000"/>
                  </a:schemeClr>
                </a:solidFill>
              </a:rPr>
              <a:t>synchr</a:t>
            </a:r>
            <a:r>
              <a:rPr lang="en-US" sz="2000" dirty="0">
                <a:solidFill>
                  <a:schemeClr val="accent6">
                    <a:lumMod val="75000"/>
                  </a:schemeClr>
                </a:solidFill>
              </a:rPr>
              <a:t>. (</a:t>
            </a:r>
            <a:r>
              <a:rPr lang="en-US" sz="2000" u="sng" dirty="0">
                <a:solidFill>
                  <a:schemeClr val="accent6">
                    <a:lumMod val="75000"/>
                  </a:schemeClr>
                </a:solidFill>
              </a:rPr>
              <a:t>day 50 to 100</a:t>
            </a:r>
            <a:r>
              <a:rPr lang="en-US" sz="2000" dirty="0">
                <a:solidFill>
                  <a:schemeClr val="accent6">
                    <a:lumMod val="75000"/>
                  </a:schemeClr>
                </a:solidFill>
              </a:rPr>
              <a:t>).</a:t>
            </a:r>
          </a:p>
          <a:p>
            <a:pPr marL="0" indent="0">
              <a:buNone/>
            </a:pPr>
            <a:endParaRPr lang="en-US" sz="2000" dirty="0">
              <a:solidFill>
                <a:schemeClr val="accent6">
                  <a:lumMod val="75000"/>
                </a:schemeClr>
              </a:solidFill>
            </a:endParaRPr>
          </a:p>
          <a:p>
            <a:pPr marL="0" indent="0">
              <a:buNone/>
            </a:pPr>
            <a:r>
              <a:rPr lang="en-US" sz="2000" b="1" dirty="0"/>
              <a:t>After day 100, all heifers were managed similarly:</a:t>
            </a:r>
          </a:p>
          <a:p>
            <a:pPr marL="0" indent="0">
              <a:buNone/>
            </a:pPr>
            <a:r>
              <a:rPr lang="en-US" sz="2000" dirty="0"/>
              <a:t>AI from day 113 to 115; Timed-AI on day 115</a:t>
            </a:r>
          </a:p>
          <a:p>
            <a:pPr marL="0" indent="0">
              <a:buNone/>
            </a:pPr>
            <a:r>
              <a:rPr lang="en-US" sz="2000" dirty="0"/>
              <a:t>Bulls from day 121-211</a:t>
            </a:r>
          </a:p>
          <a:p>
            <a:pPr marL="0" indent="0">
              <a:buNone/>
            </a:pPr>
            <a:r>
              <a:rPr lang="en-US" sz="2000" dirty="0"/>
              <a:t>Concentrate supp. at 1.50% of BW until day 211</a:t>
            </a:r>
            <a:endParaRPr lang="en-US" sz="2400" dirty="0"/>
          </a:p>
        </p:txBody>
      </p:sp>
      <p:sp>
        <p:nvSpPr>
          <p:cNvPr id="6" name="Rectangle 5">
            <a:extLst>
              <a:ext uri="{FF2B5EF4-FFF2-40B4-BE49-F238E27FC236}">
                <a16:creationId xmlns:a16="http://schemas.microsoft.com/office/drawing/2014/main" id="{DD1E7E57-6488-B049-948B-22C54476D5E2}"/>
              </a:ext>
            </a:extLst>
          </p:cNvPr>
          <p:cNvSpPr/>
          <p:nvPr/>
        </p:nvSpPr>
        <p:spPr>
          <a:xfrm>
            <a:off x="2356338" y="6528666"/>
            <a:ext cx="2993677" cy="291234"/>
          </a:xfrm>
          <a:prstGeom prst="rect">
            <a:avLst/>
          </a:prstGeom>
        </p:spPr>
        <p:txBody>
          <a:bodyPr wrap="square">
            <a:spAutoFit/>
          </a:bodyPr>
          <a:lstStyle/>
          <a:p>
            <a:pPr marR="0" lvl="0">
              <a:lnSpc>
                <a:spcPct val="115000"/>
              </a:lnSpc>
              <a:spcBef>
                <a:spcPts val="0"/>
              </a:spcBef>
              <a:spcAft>
                <a:spcPts val="0"/>
              </a:spcAft>
              <a:buClr>
                <a:srgbClr val="000000"/>
              </a:buClr>
              <a:buSzPts val="1000"/>
            </a:pP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Moriel et al. (2022). J. Anim. Sci. </a:t>
            </a:r>
            <a:r>
              <a:rPr lang="pt-BR"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 </a:t>
            </a:r>
            <a:r>
              <a:rPr lang="pt-BR"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press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637545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844DB-D915-764F-9F2E-F88F9E57084D}"/>
              </a:ext>
            </a:extLst>
          </p:cNvPr>
          <p:cNvSpPr>
            <a:spLocks noGrp="1"/>
          </p:cNvSpPr>
          <p:nvPr>
            <p:ph type="title"/>
          </p:nvPr>
        </p:nvSpPr>
        <p:spPr>
          <a:xfrm>
            <a:off x="-1858" y="0"/>
            <a:ext cx="9143999" cy="1143000"/>
          </a:xfrm>
        </p:spPr>
        <p:txBody>
          <a:bodyPr anchor="t">
            <a:noAutofit/>
          </a:bodyPr>
          <a:lstStyle/>
          <a:p>
            <a:pPr algn="l"/>
            <a:r>
              <a:rPr lang="en-US" sz="2800" b="1" dirty="0"/>
              <a:t>Intravaginal Temperature and Thermal Humidity Index </a:t>
            </a:r>
            <a:br>
              <a:rPr lang="en-US" sz="2800" dirty="0"/>
            </a:br>
            <a:r>
              <a:rPr lang="en-US" sz="2400" i="1" dirty="0">
                <a:solidFill>
                  <a:schemeClr val="accent6">
                    <a:lumMod val="75000"/>
                  </a:schemeClr>
                </a:solidFill>
              </a:rPr>
              <a:t>d 25-31 (Sep 7</a:t>
            </a:r>
            <a:r>
              <a:rPr lang="en-US" sz="2400" i="1" baseline="30000" dirty="0">
                <a:solidFill>
                  <a:schemeClr val="accent6">
                    <a:lumMod val="75000"/>
                  </a:schemeClr>
                </a:solidFill>
              </a:rPr>
              <a:t>th</a:t>
            </a:r>
            <a:r>
              <a:rPr lang="en-US" sz="2400" i="1" dirty="0">
                <a:solidFill>
                  <a:schemeClr val="accent6">
                    <a:lumMod val="75000"/>
                  </a:schemeClr>
                </a:solidFill>
              </a:rPr>
              <a:t> to 13</a:t>
            </a:r>
            <a:r>
              <a:rPr lang="en-US" sz="2400" i="1" baseline="30000" dirty="0">
                <a:solidFill>
                  <a:schemeClr val="accent6">
                    <a:lumMod val="75000"/>
                  </a:schemeClr>
                </a:solidFill>
              </a:rPr>
              <a:t>th</a:t>
            </a:r>
            <a:r>
              <a:rPr lang="en-US" sz="2400" i="1" dirty="0">
                <a:solidFill>
                  <a:schemeClr val="accent6">
                    <a:lumMod val="75000"/>
                  </a:schemeClr>
                </a:solidFill>
              </a:rPr>
              <a:t>)</a:t>
            </a:r>
            <a:endParaRPr lang="en-US" sz="2800" i="1" dirty="0">
              <a:solidFill>
                <a:schemeClr val="accent6">
                  <a:lumMod val="75000"/>
                </a:schemeClr>
              </a:solidFill>
            </a:endParaRPr>
          </a:p>
        </p:txBody>
      </p:sp>
      <p:graphicFrame>
        <p:nvGraphicFramePr>
          <p:cNvPr id="4" name="Table 3">
            <a:extLst>
              <a:ext uri="{FF2B5EF4-FFF2-40B4-BE49-F238E27FC236}">
                <a16:creationId xmlns:a16="http://schemas.microsoft.com/office/drawing/2014/main" id="{805DE010-9F01-2246-B3F5-26D02D47B2ED}"/>
              </a:ext>
            </a:extLst>
          </p:cNvPr>
          <p:cNvGraphicFramePr>
            <a:graphicFrameLocks noGrp="1"/>
          </p:cNvGraphicFramePr>
          <p:nvPr>
            <p:extLst>
              <p:ext uri="{D42A27DB-BD31-4B8C-83A1-F6EECF244321}">
                <p14:modId xmlns:p14="http://schemas.microsoft.com/office/powerpoint/2010/main" val="2517017887"/>
              </p:ext>
            </p:extLst>
          </p:nvPr>
        </p:nvGraphicFramePr>
        <p:xfrm>
          <a:off x="3429000" y="914402"/>
          <a:ext cx="5711834" cy="1520190"/>
        </p:xfrm>
        <a:graphic>
          <a:graphicData uri="http://schemas.openxmlformats.org/drawingml/2006/table">
            <a:tbl>
              <a:tblPr>
                <a:tableStyleId>{5C22544A-7EE6-4342-B048-85BDC9FD1C3A}</a:tableStyleId>
              </a:tblPr>
              <a:tblGrid>
                <a:gridCol w="1184910">
                  <a:extLst>
                    <a:ext uri="{9D8B030D-6E8A-4147-A177-3AD203B41FA5}">
                      <a16:colId xmlns:a16="http://schemas.microsoft.com/office/drawing/2014/main" val="3387869421"/>
                    </a:ext>
                  </a:extLst>
                </a:gridCol>
                <a:gridCol w="1581159">
                  <a:extLst>
                    <a:ext uri="{9D8B030D-6E8A-4147-A177-3AD203B41FA5}">
                      <a16:colId xmlns:a16="http://schemas.microsoft.com/office/drawing/2014/main" val="2565774436"/>
                    </a:ext>
                  </a:extLst>
                </a:gridCol>
                <a:gridCol w="1581159">
                  <a:extLst>
                    <a:ext uri="{9D8B030D-6E8A-4147-A177-3AD203B41FA5}">
                      <a16:colId xmlns:a16="http://schemas.microsoft.com/office/drawing/2014/main" val="2153743167"/>
                    </a:ext>
                  </a:extLst>
                </a:gridCol>
                <a:gridCol w="682303">
                  <a:extLst>
                    <a:ext uri="{9D8B030D-6E8A-4147-A177-3AD203B41FA5}">
                      <a16:colId xmlns:a16="http://schemas.microsoft.com/office/drawing/2014/main" val="2899401263"/>
                    </a:ext>
                  </a:extLst>
                </a:gridCol>
                <a:gridCol w="682303">
                  <a:extLst>
                    <a:ext uri="{9D8B030D-6E8A-4147-A177-3AD203B41FA5}">
                      <a16:colId xmlns:a16="http://schemas.microsoft.com/office/drawing/2014/main" val="3705463256"/>
                    </a:ext>
                  </a:extLst>
                </a:gridCol>
              </a:tblGrid>
              <a:tr h="253365">
                <a:tc>
                  <a:txBody>
                    <a:bodyPr/>
                    <a:lstStyle/>
                    <a:p>
                      <a:pPr algn="l"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gridSpan="2">
                  <a:txBody>
                    <a:bodyPr/>
                    <a:lstStyle/>
                    <a:p>
                      <a:pPr algn="ctr" fontAlgn="b"/>
                      <a:r>
                        <a:rPr lang="en-US" sz="1600" b="1" u="none" strike="noStrike" dirty="0">
                          <a:effectLst/>
                        </a:rPr>
                        <a:t>Supplementation strategy</a:t>
                      </a:r>
                      <a:endParaRPr lang="en-US" sz="16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883900474"/>
                  </a:ext>
                </a:extLst>
              </a:tr>
              <a:tr h="253365">
                <a:tc>
                  <a:txBody>
                    <a:bodyPr/>
                    <a:lstStyle/>
                    <a:p>
                      <a:pPr algn="l" fontAlgn="b"/>
                      <a:r>
                        <a:rPr lang="en-US" sz="1600" b="1" u="none" strike="noStrike">
                          <a:effectLst/>
                        </a:rPr>
                        <a:t>Item</a:t>
                      </a:r>
                      <a:endParaRPr lang="en-US" sz="1600" b="1" i="0" u="none" strike="noStrike">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solidFill>
                            <a:srgbClr val="0000CC"/>
                          </a:solidFill>
                          <a:effectLst/>
                        </a:rPr>
                        <a:t>CON</a:t>
                      </a:r>
                      <a:endParaRPr lang="en-US" sz="1600" b="1" i="0" u="none" strike="noStrike" dirty="0">
                        <a:solidFill>
                          <a:srgbClr val="0000CC"/>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solidFill>
                            <a:schemeClr val="accent6">
                              <a:lumMod val="75000"/>
                            </a:schemeClr>
                          </a:solidFill>
                          <a:effectLst/>
                        </a:rPr>
                        <a:t>SST</a:t>
                      </a:r>
                      <a:endParaRPr lang="en-US" sz="1600" b="1" i="0" u="none" strike="noStrike" dirty="0">
                        <a:solidFill>
                          <a:schemeClr val="accent6">
                            <a:lumMod val="75000"/>
                          </a:schemeClr>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effectLst/>
                        </a:rPr>
                        <a:t>SEM</a:t>
                      </a:r>
                      <a:endParaRPr lang="en-US" sz="16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1600" b="1" i="1" u="none" strike="noStrike" dirty="0">
                          <a:effectLst/>
                        </a:rPr>
                        <a:t>P-value</a:t>
                      </a:r>
                      <a:endParaRPr lang="en-US" sz="1600" b="1" i="1"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1978640"/>
                  </a:ext>
                </a:extLst>
              </a:tr>
              <a:tr h="253365">
                <a:tc>
                  <a:txBody>
                    <a:bodyPr/>
                    <a:lstStyle/>
                    <a:p>
                      <a:pPr algn="l" fontAlgn="b"/>
                      <a:r>
                        <a:rPr lang="en-US" sz="1600" u="none" strike="noStrike" dirty="0">
                          <a:effectLst/>
                        </a:rPr>
                        <a:t>ADG, </a:t>
                      </a:r>
                      <a:r>
                        <a:rPr lang="en-US" sz="1600" u="none" strike="noStrike" dirty="0" err="1">
                          <a:effectLst/>
                        </a:rPr>
                        <a:t>lb</a:t>
                      </a:r>
                      <a:r>
                        <a:rPr lang="en-US" sz="1600" u="none" strike="noStrike" dirty="0">
                          <a:effectLst/>
                        </a:rPr>
                        <a:t>/day</a:t>
                      </a:r>
                      <a:endParaRPr lang="en-US" sz="16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endParaRPr lang="en-US" sz="1600" b="0" i="0" u="none" strike="noStrike" dirty="0">
                        <a:solidFill>
                          <a:srgbClr val="0000CC"/>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endParaRPr lang="en-US" sz="1600" b="0" i="0" u="none" strike="noStrike" dirty="0">
                        <a:solidFill>
                          <a:schemeClr val="accent6">
                            <a:lumMod val="75000"/>
                          </a:schemeClr>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393165230"/>
                  </a:ext>
                </a:extLst>
              </a:tr>
              <a:tr h="253365">
                <a:tc>
                  <a:txBody>
                    <a:bodyPr/>
                    <a:lstStyle/>
                    <a:p>
                      <a:pPr algn="l" fontAlgn="b"/>
                      <a:r>
                        <a:rPr lang="en-US" sz="1600" u="none" strike="noStrike" dirty="0">
                          <a:effectLst/>
                        </a:rPr>
                        <a:t>day 0 to 49</a:t>
                      </a:r>
                      <a:endParaRPr lang="en-US" sz="16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600" u="none" strike="noStrike" dirty="0">
                          <a:solidFill>
                            <a:srgbClr val="0000CC"/>
                          </a:solidFill>
                          <a:effectLst/>
                        </a:rPr>
                        <a:t>1.24</a:t>
                      </a:r>
                      <a:endParaRPr lang="en-US" sz="1600" b="0" i="0" u="none" strike="noStrike" dirty="0">
                        <a:solidFill>
                          <a:srgbClr val="0000CC"/>
                        </a:solidFill>
                        <a:effectLst/>
                        <a:latin typeface="Calibri" panose="020F0502020204030204" pitchFamily="34" charset="0"/>
                      </a:endParaRPr>
                    </a:p>
                  </a:txBody>
                  <a:tcPr marL="9525" marR="9525" marT="9525" marB="0" anchor="b">
                    <a:noFill/>
                  </a:tcPr>
                </a:tc>
                <a:tc>
                  <a:txBody>
                    <a:bodyPr/>
                    <a:lstStyle/>
                    <a:p>
                      <a:pPr algn="ctr" fontAlgn="b"/>
                      <a:r>
                        <a:rPr lang="en-US" sz="1600" u="none" strike="noStrike" dirty="0">
                          <a:solidFill>
                            <a:schemeClr val="accent6">
                              <a:lumMod val="75000"/>
                            </a:schemeClr>
                          </a:solidFill>
                          <a:effectLst/>
                        </a:rPr>
                        <a:t>1.17</a:t>
                      </a:r>
                      <a:endParaRPr lang="en-US" sz="1600" b="0" i="0" u="none" strike="noStrike" dirty="0">
                        <a:solidFill>
                          <a:schemeClr val="accent6">
                            <a:lumMod val="75000"/>
                          </a:schemeClr>
                        </a:solidFill>
                        <a:effectLst/>
                        <a:latin typeface="Calibri" panose="020F0502020204030204" pitchFamily="34" charset="0"/>
                      </a:endParaRPr>
                    </a:p>
                  </a:txBody>
                  <a:tcPr marL="9525" marR="9525" marT="9525" marB="0" anchor="b">
                    <a:noFill/>
                  </a:tcPr>
                </a:tc>
                <a:tc>
                  <a:txBody>
                    <a:bodyPr/>
                    <a:lstStyle/>
                    <a:p>
                      <a:pPr algn="ctr" fontAlgn="b"/>
                      <a:r>
                        <a:rPr lang="en-US" sz="1600" u="none" strike="noStrike" dirty="0">
                          <a:effectLst/>
                        </a:rPr>
                        <a:t>0.056</a:t>
                      </a:r>
                      <a:endParaRPr lang="en-US" sz="16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600" u="none" strike="noStrike" dirty="0">
                          <a:effectLst/>
                        </a:rPr>
                        <a:t>0.35</a:t>
                      </a:r>
                      <a:endParaRPr lang="en-US" sz="16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698554019"/>
                  </a:ext>
                </a:extLst>
              </a:tr>
              <a:tr h="253365">
                <a:tc>
                  <a:txBody>
                    <a:bodyPr/>
                    <a:lstStyle/>
                    <a:p>
                      <a:pPr algn="l" fontAlgn="b"/>
                      <a:r>
                        <a:rPr lang="en-US" sz="1600" u="none" strike="noStrike" dirty="0">
                          <a:effectLst/>
                        </a:rPr>
                        <a:t>day 49 to 100</a:t>
                      </a:r>
                      <a:endParaRPr lang="en-US" sz="16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1600" b="0" i="0" u="none" strike="noStrike" dirty="0">
                        <a:solidFill>
                          <a:srgbClr val="0000CC"/>
                        </a:solidFill>
                        <a:effectLst/>
                        <a:latin typeface="Calibri" panose="020F0502020204030204" pitchFamily="34" charset="0"/>
                      </a:endParaRPr>
                    </a:p>
                  </a:txBody>
                  <a:tcPr marL="9525" marR="9525" marT="9525" marB="0" anchor="b">
                    <a:noFill/>
                  </a:tcPr>
                </a:tc>
                <a:tc>
                  <a:txBody>
                    <a:bodyPr/>
                    <a:lstStyle/>
                    <a:p>
                      <a:pPr algn="ctr" fontAlgn="b"/>
                      <a:endParaRPr lang="en-US" sz="1600" b="0" i="0" u="none" strike="noStrike" dirty="0">
                        <a:solidFill>
                          <a:schemeClr val="accent6">
                            <a:lumMod val="75000"/>
                          </a:schemeClr>
                        </a:solidFill>
                        <a:effectLst/>
                        <a:latin typeface="Calibri" panose="020F0502020204030204" pitchFamily="34" charset="0"/>
                      </a:endParaRPr>
                    </a:p>
                  </a:txBody>
                  <a:tcPr marL="9525" marR="9525" marT="9525" marB="0" anchor="b">
                    <a:noFill/>
                  </a:tcPr>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1600" b="0" i="0" u="none" strike="noStrike" dirty="0">
                        <a:solidFill>
                          <a:srgbClr val="FF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219973666"/>
                  </a:ext>
                </a:extLst>
              </a:tr>
              <a:tr h="253365">
                <a:tc>
                  <a:txBody>
                    <a:bodyPr/>
                    <a:lstStyle/>
                    <a:p>
                      <a:pPr algn="l" fontAlgn="b"/>
                      <a:r>
                        <a:rPr lang="en-US" sz="1600" u="none" strike="noStrike" dirty="0">
                          <a:effectLst/>
                        </a:rPr>
                        <a:t>day 0 to 100</a:t>
                      </a:r>
                      <a:endParaRPr lang="en-US" sz="1600" b="0"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endParaRPr lang="en-US" sz="1600" b="0" i="0" u="none" strike="noStrike" dirty="0">
                        <a:solidFill>
                          <a:srgbClr val="0000CC"/>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endParaRPr lang="en-US" sz="1600" b="0" i="0" u="none" strike="noStrike" dirty="0">
                        <a:solidFill>
                          <a:schemeClr val="accent6">
                            <a:lumMod val="75000"/>
                          </a:schemeClr>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endParaRPr lang="en-US" sz="1600" b="0" i="0" u="none" strike="noStrike" dirty="0">
                        <a:solidFill>
                          <a:srgbClr val="FF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6604692"/>
                  </a:ext>
                </a:extLst>
              </a:tr>
            </a:tbl>
          </a:graphicData>
        </a:graphic>
      </p:graphicFrame>
      <p:sp>
        <p:nvSpPr>
          <p:cNvPr id="6" name="TextBox 5">
            <a:extLst>
              <a:ext uri="{FF2B5EF4-FFF2-40B4-BE49-F238E27FC236}">
                <a16:creationId xmlns:a16="http://schemas.microsoft.com/office/drawing/2014/main" id="{A5B9F705-5C4D-3F4E-9708-2BEA5A058B2E}"/>
              </a:ext>
            </a:extLst>
          </p:cNvPr>
          <p:cNvSpPr txBox="1"/>
          <p:nvPr/>
        </p:nvSpPr>
        <p:spPr>
          <a:xfrm>
            <a:off x="0" y="1371602"/>
            <a:ext cx="3429000" cy="830997"/>
          </a:xfrm>
          <a:prstGeom prst="rect">
            <a:avLst/>
          </a:prstGeom>
          <a:noFill/>
        </p:spPr>
        <p:txBody>
          <a:bodyPr wrap="square" rtlCol="0">
            <a:spAutoFit/>
          </a:bodyPr>
          <a:lstStyle/>
          <a:p>
            <a:r>
              <a:rPr lang="en-US" sz="1600" b="1" dirty="0">
                <a:solidFill>
                  <a:srgbClr val="0000CC"/>
                </a:solidFill>
              </a:rPr>
              <a:t>CON = Suppl. 1.50% of BW d 0-100</a:t>
            </a:r>
          </a:p>
          <a:p>
            <a:r>
              <a:rPr lang="en-US" sz="1600" b="1" dirty="0">
                <a:solidFill>
                  <a:schemeClr val="accent6">
                    <a:lumMod val="75000"/>
                  </a:schemeClr>
                </a:solidFill>
              </a:rPr>
              <a:t>SST = Suppl. 1.05% of BW d 0-49</a:t>
            </a:r>
          </a:p>
          <a:p>
            <a:r>
              <a:rPr lang="en-US" sz="1600" b="1" dirty="0">
                <a:solidFill>
                  <a:schemeClr val="accent6">
                    <a:lumMod val="75000"/>
                  </a:schemeClr>
                </a:solidFill>
              </a:rPr>
              <a:t>           Suppl. 1.95% of BW d 50-100</a:t>
            </a:r>
          </a:p>
        </p:txBody>
      </p:sp>
      <p:graphicFrame>
        <p:nvGraphicFramePr>
          <p:cNvPr id="8" name="Chart 7">
            <a:extLst>
              <a:ext uri="{FF2B5EF4-FFF2-40B4-BE49-F238E27FC236}">
                <a16:creationId xmlns:a16="http://schemas.microsoft.com/office/drawing/2014/main" id="{18E12A53-92F3-8E43-8EB9-49DC65D100B2}"/>
              </a:ext>
            </a:extLst>
          </p:cNvPr>
          <p:cNvGraphicFramePr>
            <a:graphicFrameLocks/>
          </p:cNvGraphicFramePr>
          <p:nvPr/>
        </p:nvGraphicFramePr>
        <p:xfrm>
          <a:off x="342628" y="2316024"/>
          <a:ext cx="8455025" cy="4450614"/>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B7573402-E5AD-B34C-8D99-C72354A6A3B9}"/>
              </a:ext>
            </a:extLst>
          </p:cNvPr>
          <p:cNvSpPr/>
          <p:nvPr/>
        </p:nvSpPr>
        <p:spPr>
          <a:xfrm>
            <a:off x="6368527" y="6558520"/>
            <a:ext cx="2993677" cy="291234"/>
          </a:xfrm>
          <a:prstGeom prst="rect">
            <a:avLst/>
          </a:prstGeom>
        </p:spPr>
        <p:txBody>
          <a:bodyPr wrap="square">
            <a:spAutoFit/>
          </a:bodyPr>
          <a:lstStyle/>
          <a:p>
            <a:pPr marR="0" lvl="0">
              <a:lnSpc>
                <a:spcPct val="115000"/>
              </a:lnSpc>
              <a:spcBef>
                <a:spcPts val="0"/>
              </a:spcBef>
              <a:spcAft>
                <a:spcPts val="0"/>
              </a:spcAft>
              <a:buClr>
                <a:srgbClr val="000000"/>
              </a:buClr>
              <a:buSzPts val="1000"/>
            </a:pP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Moriel et al. (2022). J. Anim. Sci. </a:t>
            </a:r>
            <a:r>
              <a:rPr lang="pt-BR"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 </a:t>
            </a:r>
            <a:r>
              <a:rPr lang="pt-BR"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press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583065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B6F2B3-DBF8-F048-9151-6DC8F1334DED}"/>
              </a:ext>
            </a:extLst>
          </p:cNvPr>
          <p:cNvSpPr>
            <a:spLocks noGrp="1"/>
          </p:cNvSpPr>
          <p:nvPr>
            <p:ph type="title"/>
          </p:nvPr>
        </p:nvSpPr>
        <p:spPr>
          <a:xfrm>
            <a:off x="2" y="0"/>
            <a:ext cx="9144001" cy="1143000"/>
          </a:xfrm>
        </p:spPr>
        <p:txBody>
          <a:bodyPr anchor="t">
            <a:noAutofit/>
          </a:bodyPr>
          <a:lstStyle/>
          <a:p>
            <a:pPr algn="l"/>
            <a:r>
              <a:rPr lang="en-US" sz="2800" b="1" dirty="0"/>
              <a:t>Intravaginal Temperature and Thermal Humidity Index </a:t>
            </a:r>
            <a:br>
              <a:rPr lang="en-US" sz="2800" dirty="0"/>
            </a:br>
            <a:r>
              <a:rPr lang="en-US" sz="2400" i="1" dirty="0">
                <a:solidFill>
                  <a:srgbClr val="7030A0"/>
                </a:solidFill>
              </a:rPr>
              <a:t>d 85-91 (Nov 6</a:t>
            </a:r>
            <a:r>
              <a:rPr lang="en-US" sz="2400" i="1" baseline="30000" dirty="0">
                <a:solidFill>
                  <a:srgbClr val="7030A0"/>
                </a:solidFill>
              </a:rPr>
              <a:t>th</a:t>
            </a:r>
            <a:r>
              <a:rPr lang="en-US" sz="2400" i="1" dirty="0">
                <a:solidFill>
                  <a:srgbClr val="7030A0"/>
                </a:solidFill>
              </a:rPr>
              <a:t> to 12</a:t>
            </a:r>
            <a:r>
              <a:rPr lang="en-US" sz="2400" i="1" baseline="30000" dirty="0">
                <a:solidFill>
                  <a:srgbClr val="7030A0"/>
                </a:solidFill>
              </a:rPr>
              <a:t>th</a:t>
            </a:r>
            <a:r>
              <a:rPr lang="en-US" sz="2400" i="1" dirty="0">
                <a:solidFill>
                  <a:srgbClr val="7030A0"/>
                </a:solidFill>
              </a:rPr>
              <a:t>)</a:t>
            </a:r>
            <a:endParaRPr lang="en-US" sz="2800" i="1" dirty="0">
              <a:solidFill>
                <a:srgbClr val="7030A0"/>
              </a:solidFill>
            </a:endParaRPr>
          </a:p>
        </p:txBody>
      </p:sp>
      <p:graphicFrame>
        <p:nvGraphicFramePr>
          <p:cNvPr id="5" name="Table 4">
            <a:extLst>
              <a:ext uri="{FF2B5EF4-FFF2-40B4-BE49-F238E27FC236}">
                <a16:creationId xmlns:a16="http://schemas.microsoft.com/office/drawing/2014/main" id="{2D84B172-F649-0148-BC85-A748984250C4}"/>
              </a:ext>
            </a:extLst>
          </p:cNvPr>
          <p:cNvGraphicFramePr>
            <a:graphicFrameLocks noGrp="1"/>
          </p:cNvGraphicFramePr>
          <p:nvPr>
            <p:extLst>
              <p:ext uri="{D42A27DB-BD31-4B8C-83A1-F6EECF244321}">
                <p14:modId xmlns:p14="http://schemas.microsoft.com/office/powerpoint/2010/main" val="3357592845"/>
              </p:ext>
            </p:extLst>
          </p:nvPr>
        </p:nvGraphicFramePr>
        <p:xfrm>
          <a:off x="3429000" y="914402"/>
          <a:ext cx="5711834" cy="1520190"/>
        </p:xfrm>
        <a:graphic>
          <a:graphicData uri="http://schemas.openxmlformats.org/drawingml/2006/table">
            <a:tbl>
              <a:tblPr>
                <a:tableStyleId>{5C22544A-7EE6-4342-B048-85BDC9FD1C3A}</a:tableStyleId>
              </a:tblPr>
              <a:tblGrid>
                <a:gridCol w="1184910">
                  <a:extLst>
                    <a:ext uri="{9D8B030D-6E8A-4147-A177-3AD203B41FA5}">
                      <a16:colId xmlns:a16="http://schemas.microsoft.com/office/drawing/2014/main" val="3387869421"/>
                    </a:ext>
                  </a:extLst>
                </a:gridCol>
                <a:gridCol w="1581159">
                  <a:extLst>
                    <a:ext uri="{9D8B030D-6E8A-4147-A177-3AD203B41FA5}">
                      <a16:colId xmlns:a16="http://schemas.microsoft.com/office/drawing/2014/main" val="2565774436"/>
                    </a:ext>
                  </a:extLst>
                </a:gridCol>
                <a:gridCol w="1581159">
                  <a:extLst>
                    <a:ext uri="{9D8B030D-6E8A-4147-A177-3AD203B41FA5}">
                      <a16:colId xmlns:a16="http://schemas.microsoft.com/office/drawing/2014/main" val="2153743167"/>
                    </a:ext>
                  </a:extLst>
                </a:gridCol>
                <a:gridCol w="682303">
                  <a:extLst>
                    <a:ext uri="{9D8B030D-6E8A-4147-A177-3AD203B41FA5}">
                      <a16:colId xmlns:a16="http://schemas.microsoft.com/office/drawing/2014/main" val="2899401263"/>
                    </a:ext>
                  </a:extLst>
                </a:gridCol>
                <a:gridCol w="682303">
                  <a:extLst>
                    <a:ext uri="{9D8B030D-6E8A-4147-A177-3AD203B41FA5}">
                      <a16:colId xmlns:a16="http://schemas.microsoft.com/office/drawing/2014/main" val="3705463256"/>
                    </a:ext>
                  </a:extLst>
                </a:gridCol>
              </a:tblGrid>
              <a:tr h="253365">
                <a:tc>
                  <a:txBody>
                    <a:bodyPr/>
                    <a:lstStyle/>
                    <a:p>
                      <a:pPr algn="l"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gridSpan="2">
                  <a:txBody>
                    <a:bodyPr/>
                    <a:lstStyle/>
                    <a:p>
                      <a:pPr algn="ctr" fontAlgn="b"/>
                      <a:r>
                        <a:rPr lang="en-US" sz="1600" b="1" u="none" strike="noStrike" dirty="0">
                          <a:effectLst/>
                        </a:rPr>
                        <a:t>Supplementation strategy</a:t>
                      </a:r>
                      <a:endParaRPr lang="en-US" sz="16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883900474"/>
                  </a:ext>
                </a:extLst>
              </a:tr>
              <a:tr h="253365">
                <a:tc>
                  <a:txBody>
                    <a:bodyPr/>
                    <a:lstStyle/>
                    <a:p>
                      <a:pPr algn="l" fontAlgn="b"/>
                      <a:r>
                        <a:rPr lang="en-US" sz="1600" b="1" u="none" strike="noStrike">
                          <a:effectLst/>
                        </a:rPr>
                        <a:t>Item</a:t>
                      </a:r>
                      <a:endParaRPr lang="en-US" sz="1600" b="1" i="0" u="none" strike="noStrike">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solidFill>
                            <a:srgbClr val="0000CC"/>
                          </a:solidFill>
                          <a:effectLst/>
                        </a:rPr>
                        <a:t>CON</a:t>
                      </a:r>
                      <a:endParaRPr lang="en-US" sz="1600" b="1" i="0" u="none" strike="noStrike" dirty="0">
                        <a:solidFill>
                          <a:srgbClr val="0000CC"/>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solidFill>
                            <a:schemeClr val="accent6">
                              <a:lumMod val="75000"/>
                            </a:schemeClr>
                          </a:solidFill>
                          <a:effectLst/>
                        </a:rPr>
                        <a:t>SST</a:t>
                      </a:r>
                      <a:endParaRPr lang="en-US" sz="1600" b="1" i="0" u="none" strike="noStrike" dirty="0">
                        <a:solidFill>
                          <a:schemeClr val="accent6">
                            <a:lumMod val="75000"/>
                          </a:schemeClr>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effectLst/>
                        </a:rPr>
                        <a:t>SEM</a:t>
                      </a:r>
                      <a:endParaRPr lang="en-US" sz="16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1600" b="1" i="1" u="none" strike="noStrike" dirty="0">
                          <a:effectLst/>
                        </a:rPr>
                        <a:t>P-value</a:t>
                      </a:r>
                      <a:endParaRPr lang="en-US" sz="1600" b="1" i="1"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1978640"/>
                  </a:ext>
                </a:extLst>
              </a:tr>
              <a:tr h="253365">
                <a:tc>
                  <a:txBody>
                    <a:bodyPr/>
                    <a:lstStyle/>
                    <a:p>
                      <a:pPr algn="l" fontAlgn="b"/>
                      <a:r>
                        <a:rPr lang="en-US" sz="1600" u="none" strike="noStrike" dirty="0">
                          <a:effectLst/>
                        </a:rPr>
                        <a:t>ADG, </a:t>
                      </a:r>
                      <a:r>
                        <a:rPr lang="en-US" sz="1600" u="none" strike="noStrike" dirty="0" err="1">
                          <a:effectLst/>
                        </a:rPr>
                        <a:t>lb</a:t>
                      </a:r>
                      <a:r>
                        <a:rPr lang="en-US" sz="1600" u="none" strike="noStrike" dirty="0">
                          <a:effectLst/>
                        </a:rPr>
                        <a:t>/day</a:t>
                      </a:r>
                      <a:endParaRPr lang="en-US" sz="16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endParaRPr lang="en-US" sz="1600" b="0" i="0" u="none" strike="noStrike" dirty="0">
                        <a:solidFill>
                          <a:srgbClr val="0000CC"/>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endParaRPr lang="en-US" sz="1600" b="0" i="0" u="none" strike="noStrike" dirty="0">
                        <a:solidFill>
                          <a:schemeClr val="accent6">
                            <a:lumMod val="75000"/>
                          </a:schemeClr>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393165230"/>
                  </a:ext>
                </a:extLst>
              </a:tr>
              <a:tr h="253365">
                <a:tc>
                  <a:txBody>
                    <a:bodyPr/>
                    <a:lstStyle/>
                    <a:p>
                      <a:pPr algn="l" fontAlgn="b"/>
                      <a:r>
                        <a:rPr lang="en-US" sz="1600" u="none" strike="noStrike" dirty="0">
                          <a:solidFill>
                            <a:schemeClr val="tx1">
                              <a:lumMod val="50000"/>
                              <a:lumOff val="50000"/>
                            </a:schemeClr>
                          </a:solidFill>
                          <a:effectLst/>
                        </a:rPr>
                        <a:t>day 0 to 49</a:t>
                      </a:r>
                      <a:endParaRPr lang="en-US" sz="1600" b="0" i="0" u="none" strike="noStrike" dirty="0">
                        <a:solidFill>
                          <a:schemeClr val="tx1">
                            <a:lumMod val="50000"/>
                            <a:lumOff val="50000"/>
                          </a:schemeClr>
                        </a:solidFill>
                        <a:effectLst/>
                        <a:latin typeface="Calibri" panose="020F0502020204030204" pitchFamily="34" charset="0"/>
                      </a:endParaRPr>
                    </a:p>
                  </a:txBody>
                  <a:tcPr marL="9525" marR="9525" marT="9525" marB="0" anchor="b">
                    <a:noFill/>
                  </a:tcPr>
                </a:tc>
                <a:tc>
                  <a:txBody>
                    <a:bodyPr/>
                    <a:lstStyle/>
                    <a:p>
                      <a:pPr algn="ctr" fontAlgn="b"/>
                      <a:r>
                        <a:rPr lang="en-US" sz="1600" u="none" strike="noStrike" dirty="0">
                          <a:solidFill>
                            <a:schemeClr val="tx1">
                              <a:lumMod val="50000"/>
                              <a:lumOff val="50000"/>
                            </a:schemeClr>
                          </a:solidFill>
                          <a:effectLst/>
                        </a:rPr>
                        <a:t>1.24</a:t>
                      </a:r>
                      <a:endParaRPr lang="en-US" sz="1600" b="0" i="0" u="none" strike="noStrike" dirty="0">
                        <a:solidFill>
                          <a:schemeClr val="tx1">
                            <a:lumMod val="50000"/>
                            <a:lumOff val="50000"/>
                          </a:schemeClr>
                        </a:solidFill>
                        <a:effectLst/>
                        <a:latin typeface="Calibri" panose="020F0502020204030204" pitchFamily="34" charset="0"/>
                      </a:endParaRPr>
                    </a:p>
                  </a:txBody>
                  <a:tcPr marL="9525" marR="9525" marT="9525" marB="0" anchor="b">
                    <a:noFill/>
                  </a:tcPr>
                </a:tc>
                <a:tc>
                  <a:txBody>
                    <a:bodyPr/>
                    <a:lstStyle/>
                    <a:p>
                      <a:pPr algn="ctr" fontAlgn="b"/>
                      <a:r>
                        <a:rPr lang="en-US" sz="1600" u="none" strike="noStrike" dirty="0">
                          <a:solidFill>
                            <a:schemeClr val="tx1">
                              <a:lumMod val="50000"/>
                              <a:lumOff val="50000"/>
                            </a:schemeClr>
                          </a:solidFill>
                          <a:effectLst/>
                        </a:rPr>
                        <a:t>1.17</a:t>
                      </a:r>
                      <a:endParaRPr lang="en-US" sz="1600" b="0" i="0" u="none" strike="noStrike" dirty="0">
                        <a:solidFill>
                          <a:schemeClr val="tx1">
                            <a:lumMod val="50000"/>
                            <a:lumOff val="50000"/>
                          </a:schemeClr>
                        </a:solidFill>
                        <a:effectLst/>
                        <a:latin typeface="Calibri" panose="020F0502020204030204" pitchFamily="34" charset="0"/>
                      </a:endParaRPr>
                    </a:p>
                  </a:txBody>
                  <a:tcPr marL="9525" marR="9525" marT="9525" marB="0" anchor="b">
                    <a:noFill/>
                  </a:tcPr>
                </a:tc>
                <a:tc>
                  <a:txBody>
                    <a:bodyPr/>
                    <a:lstStyle/>
                    <a:p>
                      <a:pPr algn="ctr" fontAlgn="b"/>
                      <a:r>
                        <a:rPr lang="en-US" sz="1600" u="none" strike="noStrike" dirty="0">
                          <a:solidFill>
                            <a:schemeClr val="tx1">
                              <a:lumMod val="50000"/>
                              <a:lumOff val="50000"/>
                            </a:schemeClr>
                          </a:solidFill>
                          <a:effectLst/>
                        </a:rPr>
                        <a:t>0.056</a:t>
                      </a:r>
                      <a:endParaRPr lang="en-US" sz="1600" b="0" i="0" u="none" strike="noStrike" dirty="0">
                        <a:solidFill>
                          <a:schemeClr val="tx1">
                            <a:lumMod val="50000"/>
                            <a:lumOff val="50000"/>
                          </a:schemeClr>
                        </a:solidFill>
                        <a:effectLst/>
                        <a:latin typeface="Calibri" panose="020F0502020204030204" pitchFamily="34" charset="0"/>
                      </a:endParaRPr>
                    </a:p>
                  </a:txBody>
                  <a:tcPr marL="9525" marR="9525" marT="9525" marB="0" anchor="b">
                    <a:noFill/>
                  </a:tcPr>
                </a:tc>
                <a:tc>
                  <a:txBody>
                    <a:bodyPr/>
                    <a:lstStyle/>
                    <a:p>
                      <a:pPr algn="ctr" fontAlgn="b"/>
                      <a:r>
                        <a:rPr lang="en-US" sz="1600" u="none" strike="noStrike" dirty="0">
                          <a:solidFill>
                            <a:schemeClr val="tx1">
                              <a:lumMod val="50000"/>
                              <a:lumOff val="50000"/>
                            </a:schemeClr>
                          </a:solidFill>
                          <a:effectLst/>
                        </a:rPr>
                        <a:t>0.35</a:t>
                      </a:r>
                      <a:endParaRPr lang="en-US" sz="1600" b="0" i="0" u="none" strike="noStrike" dirty="0">
                        <a:solidFill>
                          <a:schemeClr val="tx1">
                            <a:lumMod val="50000"/>
                            <a:lumOff val="50000"/>
                          </a:schemeClr>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698554019"/>
                  </a:ext>
                </a:extLst>
              </a:tr>
              <a:tr h="253365">
                <a:tc>
                  <a:txBody>
                    <a:bodyPr/>
                    <a:lstStyle/>
                    <a:p>
                      <a:pPr algn="l" fontAlgn="b"/>
                      <a:r>
                        <a:rPr lang="en-US" sz="1600" u="none" strike="noStrike" dirty="0">
                          <a:effectLst/>
                        </a:rPr>
                        <a:t>day 49 to 100</a:t>
                      </a:r>
                      <a:endParaRPr lang="en-US" sz="16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600" u="none" strike="noStrike" dirty="0">
                          <a:solidFill>
                            <a:srgbClr val="0000CC"/>
                          </a:solidFill>
                          <a:effectLst/>
                        </a:rPr>
                        <a:t>1.22</a:t>
                      </a:r>
                      <a:endParaRPr lang="en-US" sz="1600" b="0" i="0" u="none" strike="noStrike" dirty="0">
                        <a:solidFill>
                          <a:srgbClr val="0000CC"/>
                        </a:solidFill>
                        <a:effectLst/>
                        <a:latin typeface="Calibri" panose="020F0502020204030204" pitchFamily="34" charset="0"/>
                      </a:endParaRPr>
                    </a:p>
                  </a:txBody>
                  <a:tcPr marL="9525" marR="9525" marT="9525" marB="0" anchor="b">
                    <a:noFill/>
                  </a:tcPr>
                </a:tc>
                <a:tc>
                  <a:txBody>
                    <a:bodyPr/>
                    <a:lstStyle/>
                    <a:p>
                      <a:pPr algn="ctr" fontAlgn="b"/>
                      <a:r>
                        <a:rPr lang="en-US" sz="1600" u="none" strike="noStrike" dirty="0">
                          <a:solidFill>
                            <a:schemeClr val="accent6">
                              <a:lumMod val="75000"/>
                            </a:schemeClr>
                          </a:solidFill>
                          <a:effectLst/>
                        </a:rPr>
                        <a:t>1.61</a:t>
                      </a:r>
                      <a:endParaRPr lang="en-US" sz="1600" b="0" i="0" u="none" strike="noStrike" dirty="0">
                        <a:solidFill>
                          <a:schemeClr val="accent6">
                            <a:lumMod val="75000"/>
                          </a:schemeClr>
                        </a:solidFill>
                        <a:effectLst/>
                        <a:latin typeface="Calibri" panose="020F0502020204030204" pitchFamily="34" charset="0"/>
                      </a:endParaRPr>
                    </a:p>
                  </a:txBody>
                  <a:tcPr marL="9525" marR="9525" marT="9525" marB="0" anchor="b">
                    <a:noFill/>
                  </a:tcPr>
                </a:tc>
                <a:tc>
                  <a:txBody>
                    <a:bodyPr/>
                    <a:lstStyle/>
                    <a:p>
                      <a:pPr algn="ctr" fontAlgn="b"/>
                      <a:r>
                        <a:rPr lang="en-US" sz="1600" u="none" strike="noStrike" dirty="0">
                          <a:effectLst/>
                        </a:rPr>
                        <a:t>0.061</a:t>
                      </a:r>
                      <a:endParaRPr lang="en-US" sz="16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600" u="none" strike="noStrike" dirty="0">
                          <a:effectLst/>
                        </a:rPr>
                        <a:t>&lt;0.001</a:t>
                      </a:r>
                      <a:endParaRPr lang="en-US" sz="1600" b="0" i="0" u="none" strike="noStrike" dirty="0">
                        <a:solidFill>
                          <a:srgbClr val="FF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219973666"/>
                  </a:ext>
                </a:extLst>
              </a:tr>
              <a:tr h="253365">
                <a:tc>
                  <a:txBody>
                    <a:bodyPr/>
                    <a:lstStyle/>
                    <a:p>
                      <a:pPr algn="l" fontAlgn="b"/>
                      <a:r>
                        <a:rPr lang="en-US" sz="1600" u="none" strike="noStrike" dirty="0">
                          <a:effectLst/>
                        </a:rPr>
                        <a:t>day 0 to 100</a:t>
                      </a:r>
                      <a:endParaRPr lang="en-US" sz="1600" b="0"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dirty="0">
                          <a:solidFill>
                            <a:srgbClr val="0000CC"/>
                          </a:solidFill>
                          <a:effectLst/>
                        </a:rPr>
                        <a:t>1.23</a:t>
                      </a:r>
                      <a:endParaRPr lang="en-US" sz="1600" b="0" i="0" u="none" strike="noStrike" dirty="0">
                        <a:solidFill>
                          <a:srgbClr val="0000CC"/>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dirty="0">
                          <a:solidFill>
                            <a:schemeClr val="accent6">
                              <a:lumMod val="75000"/>
                            </a:schemeClr>
                          </a:solidFill>
                          <a:effectLst/>
                        </a:rPr>
                        <a:t>1.39</a:t>
                      </a:r>
                      <a:endParaRPr lang="en-US" sz="1600" b="0" i="0" u="none" strike="noStrike" dirty="0">
                        <a:solidFill>
                          <a:schemeClr val="accent6">
                            <a:lumMod val="75000"/>
                          </a:schemeClr>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dirty="0">
                          <a:effectLst/>
                        </a:rPr>
                        <a:t>0.043</a:t>
                      </a:r>
                      <a:endParaRPr lang="en-US" sz="1600" b="0"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dirty="0">
                          <a:effectLst/>
                        </a:rPr>
                        <a:t>0.01</a:t>
                      </a:r>
                      <a:endParaRPr lang="en-US" sz="1600" b="0" i="0" u="none" strike="noStrike" dirty="0">
                        <a:solidFill>
                          <a:srgbClr val="FF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6604692"/>
                  </a:ext>
                </a:extLst>
              </a:tr>
            </a:tbl>
          </a:graphicData>
        </a:graphic>
      </p:graphicFrame>
      <p:sp>
        <p:nvSpPr>
          <p:cNvPr id="7" name="TextBox 6">
            <a:extLst>
              <a:ext uri="{FF2B5EF4-FFF2-40B4-BE49-F238E27FC236}">
                <a16:creationId xmlns:a16="http://schemas.microsoft.com/office/drawing/2014/main" id="{9E89A09A-1DA1-4A4A-978E-CFB500AD08DF}"/>
              </a:ext>
            </a:extLst>
          </p:cNvPr>
          <p:cNvSpPr txBox="1"/>
          <p:nvPr/>
        </p:nvSpPr>
        <p:spPr>
          <a:xfrm>
            <a:off x="0" y="1371602"/>
            <a:ext cx="3429000" cy="830997"/>
          </a:xfrm>
          <a:prstGeom prst="rect">
            <a:avLst/>
          </a:prstGeom>
          <a:noFill/>
        </p:spPr>
        <p:txBody>
          <a:bodyPr wrap="square" rtlCol="0">
            <a:spAutoFit/>
          </a:bodyPr>
          <a:lstStyle/>
          <a:p>
            <a:r>
              <a:rPr lang="en-US" sz="1600" b="1" dirty="0">
                <a:solidFill>
                  <a:srgbClr val="0000CC"/>
                </a:solidFill>
              </a:rPr>
              <a:t>CON = Suppl. 1.50% of BW d 0-100</a:t>
            </a:r>
          </a:p>
          <a:p>
            <a:r>
              <a:rPr lang="en-US" sz="1600" b="1" dirty="0">
                <a:solidFill>
                  <a:schemeClr val="accent6">
                    <a:lumMod val="75000"/>
                  </a:schemeClr>
                </a:solidFill>
              </a:rPr>
              <a:t>SST = Suppl. 1.05% of BW d 0-49</a:t>
            </a:r>
          </a:p>
          <a:p>
            <a:r>
              <a:rPr lang="en-US" sz="1600" b="1" dirty="0">
                <a:solidFill>
                  <a:schemeClr val="accent6">
                    <a:lumMod val="75000"/>
                  </a:schemeClr>
                </a:solidFill>
              </a:rPr>
              <a:t>           Suppl. 1.95% of BW d 50-100</a:t>
            </a:r>
          </a:p>
        </p:txBody>
      </p:sp>
      <p:graphicFrame>
        <p:nvGraphicFramePr>
          <p:cNvPr id="6" name="Chart 5">
            <a:extLst>
              <a:ext uri="{FF2B5EF4-FFF2-40B4-BE49-F238E27FC236}">
                <a16:creationId xmlns:a16="http://schemas.microsoft.com/office/drawing/2014/main" id="{589ECC4A-3A3F-C647-9ACF-7552D00223DA}"/>
              </a:ext>
            </a:extLst>
          </p:cNvPr>
          <p:cNvGraphicFramePr>
            <a:graphicFrameLocks/>
          </p:cNvGraphicFramePr>
          <p:nvPr/>
        </p:nvGraphicFramePr>
        <p:xfrm>
          <a:off x="0" y="2512582"/>
          <a:ext cx="9029700" cy="4170039"/>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C907F69B-1A3B-FA40-8044-A9CE961332C5}"/>
              </a:ext>
            </a:extLst>
          </p:cNvPr>
          <p:cNvSpPr/>
          <p:nvPr/>
        </p:nvSpPr>
        <p:spPr>
          <a:xfrm>
            <a:off x="6368527" y="6558520"/>
            <a:ext cx="2993677" cy="291234"/>
          </a:xfrm>
          <a:prstGeom prst="rect">
            <a:avLst/>
          </a:prstGeom>
        </p:spPr>
        <p:txBody>
          <a:bodyPr wrap="square">
            <a:spAutoFit/>
          </a:bodyPr>
          <a:lstStyle/>
          <a:p>
            <a:pPr marR="0" lvl="0">
              <a:lnSpc>
                <a:spcPct val="115000"/>
              </a:lnSpc>
              <a:spcBef>
                <a:spcPts val="0"/>
              </a:spcBef>
              <a:spcAft>
                <a:spcPts val="0"/>
              </a:spcAft>
              <a:buClr>
                <a:srgbClr val="000000"/>
              </a:buClr>
              <a:buSzPts val="1000"/>
            </a:pP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Moriel et al. (2022). J. Anim. Sci. </a:t>
            </a:r>
            <a:r>
              <a:rPr lang="pt-BR"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 </a:t>
            </a:r>
            <a:r>
              <a:rPr lang="pt-BR"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press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545707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B6F2B3-DBF8-F048-9151-6DC8F1334DED}"/>
              </a:ext>
            </a:extLst>
          </p:cNvPr>
          <p:cNvSpPr>
            <a:spLocks noGrp="1"/>
          </p:cNvSpPr>
          <p:nvPr>
            <p:ph type="title"/>
          </p:nvPr>
        </p:nvSpPr>
        <p:spPr>
          <a:xfrm>
            <a:off x="2" y="0"/>
            <a:ext cx="9144001" cy="1143000"/>
          </a:xfrm>
        </p:spPr>
        <p:txBody>
          <a:bodyPr anchor="t">
            <a:noAutofit/>
          </a:bodyPr>
          <a:lstStyle/>
          <a:p>
            <a:pPr algn="l"/>
            <a:r>
              <a:rPr lang="en-US" sz="2800" b="1" dirty="0"/>
              <a:t>Growth performance and Supplement DM offered </a:t>
            </a:r>
            <a:br>
              <a:rPr lang="en-US" sz="2800" b="1" dirty="0"/>
            </a:br>
            <a:r>
              <a:rPr lang="en-US" sz="2400" i="1" dirty="0">
                <a:solidFill>
                  <a:srgbClr val="7030A0"/>
                </a:solidFill>
              </a:rPr>
              <a:t>d 0-100 (Aug 13</a:t>
            </a:r>
            <a:r>
              <a:rPr lang="en-US" sz="2400" i="1" baseline="30000" dirty="0">
                <a:solidFill>
                  <a:srgbClr val="7030A0"/>
                </a:solidFill>
              </a:rPr>
              <a:t>th</a:t>
            </a:r>
            <a:r>
              <a:rPr lang="en-US" sz="2400" i="1" dirty="0">
                <a:solidFill>
                  <a:srgbClr val="7030A0"/>
                </a:solidFill>
              </a:rPr>
              <a:t> to Nov 21</a:t>
            </a:r>
            <a:r>
              <a:rPr lang="en-US" sz="2400" i="1" baseline="30000" dirty="0">
                <a:solidFill>
                  <a:srgbClr val="7030A0"/>
                </a:solidFill>
              </a:rPr>
              <a:t>th</a:t>
            </a:r>
            <a:r>
              <a:rPr lang="en-US" sz="2400" i="1" dirty="0">
                <a:solidFill>
                  <a:srgbClr val="7030A0"/>
                </a:solidFill>
              </a:rPr>
              <a:t>)</a:t>
            </a:r>
            <a:endParaRPr lang="en-US" sz="2800" i="1" dirty="0">
              <a:solidFill>
                <a:srgbClr val="7030A0"/>
              </a:solidFill>
            </a:endParaRPr>
          </a:p>
        </p:txBody>
      </p:sp>
      <p:sp>
        <p:nvSpPr>
          <p:cNvPr id="7" name="TextBox 6">
            <a:extLst>
              <a:ext uri="{FF2B5EF4-FFF2-40B4-BE49-F238E27FC236}">
                <a16:creationId xmlns:a16="http://schemas.microsoft.com/office/drawing/2014/main" id="{9E89A09A-1DA1-4A4A-978E-CFB500AD08DF}"/>
              </a:ext>
            </a:extLst>
          </p:cNvPr>
          <p:cNvSpPr txBox="1"/>
          <p:nvPr/>
        </p:nvSpPr>
        <p:spPr>
          <a:xfrm>
            <a:off x="304800" y="1088570"/>
            <a:ext cx="3429000" cy="830997"/>
          </a:xfrm>
          <a:prstGeom prst="rect">
            <a:avLst/>
          </a:prstGeom>
          <a:noFill/>
        </p:spPr>
        <p:txBody>
          <a:bodyPr wrap="square" rtlCol="0">
            <a:spAutoFit/>
          </a:bodyPr>
          <a:lstStyle/>
          <a:p>
            <a:r>
              <a:rPr lang="en-US" sz="1600" b="1" dirty="0">
                <a:solidFill>
                  <a:srgbClr val="0000CC"/>
                </a:solidFill>
              </a:rPr>
              <a:t>CON = Suppl. 1.50% of BW d 0-100</a:t>
            </a:r>
          </a:p>
          <a:p>
            <a:r>
              <a:rPr lang="en-US" sz="1600" b="1" dirty="0">
                <a:solidFill>
                  <a:schemeClr val="accent6">
                    <a:lumMod val="75000"/>
                  </a:schemeClr>
                </a:solidFill>
              </a:rPr>
              <a:t>SST = Suppl. 1.05% of BW d 0-49</a:t>
            </a:r>
          </a:p>
          <a:p>
            <a:r>
              <a:rPr lang="en-US" sz="1600" b="1" dirty="0">
                <a:solidFill>
                  <a:schemeClr val="accent6">
                    <a:lumMod val="75000"/>
                  </a:schemeClr>
                </a:solidFill>
              </a:rPr>
              <a:t>           Suppl. 1.95% of BW d 50-100</a:t>
            </a:r>
          </a:p>
        </p:txBody>
      </p:sp>
      <p:graphicFrame>
        <p:nvGraphicFramePr>
          <p:cNvPr id="6" name="Table 5">
            <a:extLst>
              <a:ext uri="{FF2B5EF4-FFF2-40B4-BE49-F238E27FC236}">
                <a16:creationId xmlns:a16="http://schemas.microsoft.com/office/drawing/2014/main" id="{89F392B1-D682-2A41-933E-F5BB0C6C88ED}"/>
              </a:ext>
            </a:extLst>
          </p:cNvPr>
          <p:cNvGraphicFramePr>
            <a:graphicFrameLocks noGrp="1"/>
          </p:cNvGraphicFramePr>
          <p:nvPr>
            <p:extLst>
              <p:ext uri="{D42A27DB-BD31-4B8C-83A1-F6EECF244321}">
                <p14:modId xmlns:p14="http://schemas.microsoft.com/office/powerpoint/2010/main" val="4184739298"/>
              </p:ext>
            </p:extLst>
          </p:nvPr>
        </p:nvGraphicFramePr>
        <p:xfrm>
          <a:off x="457203" y="1895612"/>
          <a:ext cx="8458205" cy="2026920"/>
        </p:xfrm>
        <a:graphic>
          <a:graphicData uri="http://schemas.openxmlformats.org/drawingml/2006/table">
            <a:tbl>
              <a:tblPr>
                <a:tableStyleId>{5C22544A-7EE6-4342-B048-85BDC9FD1C3A}</a:tableStyleId>
              </a:tblPr>
              <a:tblGrid>
                <a:gridCol w="3589249">
                  <a:extLst>
                    <a:ext uri="{9D8B030D-6E8A-4147-A177-3AD203B41FA5}">
                      <a16:colId xmlns:a16="http://schemas.microsoft.com/office/drawing/2014/main" val="3387869421"/>
                    </a:ext>
                  </a:extLst>
                </a:gridCol>
                <a:gridCol w="1700623">
                  <a:extLst>
                    <a:ext uri="{9D8B030D-6E8A-4147-A177-3AD203B41FA5}">
                      <a16:colId xmlns:a16="http://schemas.microsoft.com/office/drawing/2014/main" val="2565774436"/>
                    </a:ext>
                  </a:extLst>
                </a:gridCol>
                <a:gridCol w="1700623">
                  <a:extLst>
                    <a:ext uri="{9D8B030D-6E8A-4147-A177-3AD203B41FA5}">
                      <a16:colId xmlns:a16="http://schemas.microsoft.com/office/drawing/2014/main" val="2153743167"/>
                    </a:ext>
                  </a:extLst>
                </a:gridCol>
                <a:gridCol w="733855">
                  <a:extLst>
                    <a:ext uri="{9D8B030D-6E8A-4147-A177-3AD203B41FA5}">
                      <a16:colId xmlns:a16="http://schemas.microsoft.com/office/drawing/2014/main" val="2899401263"/>
                    </a:ext>
                  </a:extLst>
                </a:gridCol>
                <a:gridCol w="733855">
                  <a:extLst>
                    <a:ext uri="{9D8B030D-6E8A-4147-A177-3AD203B41FA5}">
                      <a16:colId xmlns:a16="http://schemas.microsoft.com/office/drawing/2014/main" val="3705463256"/>
                    </a:ext>
                  </a:extLst>
                </a:gridCol>
              </a:tblGrid>
              <a:tr h="253365">
                <a:tc>
                  <a:txBody>
                    <a:bodyPr/>
                    <a:lstStyle/>
                    <a:p>
                      <a:pPr algn="l"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gridSpan="2">
                  <a:txBody>
                    <a:bodyPr/>
                    <a:lstStyle/>
                    <a:p>
                      <a:pPr algn="ctr" fontAlgn="b"/>
                      <a:r>
                        <a:rPr lang="en-US" sz="1600" b="1" u="none" strike="noStrike" dirty="0">
                          <a:effectLst/>
                        </a:rPr>
                        <a:t>Supplementation strategy</a:t>
                      </a:r>
                      <a:endParaRPr lang="en-US" sz="16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883900474"/>
                  </a:ext>
                </a:extLst>
              </a:tr>
              <a:tr h="253365">
                <a:tc>
                  <a:txBody>
                    <a:bodyPr/>
                    <a:lstStyle/>
                    <a:p>
                      <a:pPr algn="l" fontAlgn="b"/>
                      <a:r>
                        <a:rPr lang="en-US" sz="1600" b="1" u="none" strike="noStrike" dirty="0">
                          <a:effectLst/>
                        </a:rPr>
                        <a:t>Item</a:t>
                      </a:r>
                      <a:endParaRPr lang="en-US" sz="16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solidFill>
                            <a:srgbClr val="0000CC"/>
                          </a:solidFill>
                          <a:effectLst/>
                        </a:rPr>
                        <a:t>CON</a:t>
                      </a:r>
                      <a:endParaRPr lang="en-US" sz="1600" b="1" i="0" u="none" strike="noStrike" dirty="0">
                        <a:solidFill>
                          <a:srgbClr val="0000CC"/>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solidFill>
                            <a:schemeClr val="accent6">
                              <a:lumMod val="75000"/>
                            </a:schemeClr>
                          </a:solidFill>
                          <a:effectLst/>
                        </a:rPr>
                        <a:t>SST</a:t>
                      </a:r>
                      <a:endParaRPr lang="en-US" sz="1600" b="1" i="0" u="none" strike="noStrike" dirty="0">
                        <a:solidFill>
                          <a:schemeClr val="accent6">
                            <a:lumMod val="75000"/>
                          </a:schemeClr>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effectLst/>
                        </a:rPr>
                        <a:t>SEM</a:t>
                      </a:r>
                      <a:endParaRPr lang="en-US" sz="16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1600" b="1" i="1" u="none" strike="noStrike" dirty="0">
                          <a:effectLst/>
                        </a:rPr>
                        <a:t>P-value</a:t>
                      </a:r>
                      <a:endParaRPr lang="en-US" sz="1600" b="1" i="1"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1978640"/>
                  </a:ext>
                </a:extLst>
              </a:tr>
              <a:tr h="253365">
                <a:tc>
                  <a:txBody>
                    <a:bodyPr/>
                    <a:lstStyle/>
                    <a:p>
                      <a:pPr algn="l" fontAlgn="b"/>
                      <a:r>
                        <a:rPr lang="en-US" sz="1600" b="1" i="1" u="none" strike="noStrike" dirty="0">
                          <a:effectLst/>
                        </a:rPr>
                        <a:t>ADG, </a:t>
                      </a:r>
                      <a:r>
                        <a:rPr lang="en-US" sz="1600" b="1" i="1" u="none" strike="noStrike" dirty="0" err="1">
                          <a:effectLst/>
                        </a:rPr>
                        <a:t>lb</a:t>
                      </a:r>
                      <a:r>
                        <a:rPr lang="en-US" sz="1600" b="1" i="1" u="none" strike="noStrike" dirty="0">
                          <a:effectLst/>
                        </a:rPr>
                        <a:t>/day</a:t>
                      </a:r>
                      <a:endParaRPr lang="en-US" sz="1600" b="1" i="1"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endParaRPr lang="en-US" sz="1600" b="0" i="0" u="none" strike="noStrike" dirty="0">
                        <a:solidFill>
                          <a:srgbClr val="0000CC"/>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endParaRPr lang="en-US" sz="1600" b="0" i="0" u="none" strike="noStrike" dirty="0">
                        <a:solidFill>
                          <a:schemeClr val="accent6">
                            <a:lumMod val="75000"/>
                          </a:schemeClr>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393165230"/>
                  </a:ext>
                </a:extLst>
              </a:tr>
              <a:tr h="253365">
                <a:tc>
                  <a:txBody>
                    <a:bodyPr/>
                    <a:lstStyle/>
                    <a:p>
                      <a:pPr algn="l" fontAlgn="b"/>
                      <a:r>
                        <a:rPr lang="en-US" sz="1600" u="none" strike="noStrike" dirty="0">
                          <a:solidFill>
                            <a:schemeClr val="tx1"/>
                          </a:solidFill>
                          <a:effectLst/>
                        </a:rPr>
                        <a:t>   day 0 to 49 (Aug to Sep)</a:t>
                      </a:r>
                      <a:endParaRPr lang="en-US" sz="1600" b="0" i="0" u="none" strike="noStrike" dirty="0">
                        <a:solidFill>
                          <a:schemeClr val="tx1"/>
                        </a:solidFill>
                        <a:effectLst/>
                        <a:latin typeface="Calibri" panose="020F0502020204030204" pitchFamily="34" charset="0"/>
                      </a:endParaRPr>
                    </a:p>
                  </a:txBody>
                  <a:tcPr marL="9525" marR="9525" marT="9525" marB="0" anchor="b">
                    <a:noFill/>
                  </a:tcPr>
                </a:tc>
                <a:tc>
                  <a:txBody>
                    <a:bodyPr/>
                    <a:lstStyle/>
                    <a:p>
                      <a:pPr algn="ctr" fontAlgn="b"/>
                      <a:r>
                        <a:rPr lang="en-US" sz="1600" u="none" strike="noStrike" kern="1200" dirty="0">
                          <a:solidFill>
                            <a:srgbClr val="0000CC"/>
                          </a:solidFill>
                          <a:effectLst/>
                          <a:latin typeface="+mn-lt"/>
                          <a:ea typeface="+mn-ea"/>
                          <a:cs typeface="+mn-cs"/>
                        </a:rPr>
                        <a:t>1.24</a:t>
                      </a:r>
                    </a:p>
                  </a:txBody>
                  <a:tcPr marL="9525" marR="9525" marT="9525" marB="0" anchor="b">
                    <a:noFill/>
                  </a:tcPr>
                </a:tc>
                <a:tc>
                  <a:txBody>
                    <a:bodyPr/>
                    <a:lstStyle/>
                    <a:p>
                      <a:pPr algn="ctr" fontAlgn="b"/>
                      <a:r>
                        <a:rPr lang="en-US" sz="1600" u="none" strike="noStrike" kern="1200" dirty="0">
                          <a:solidFill>
                            <a:schemeClr val="accent6">
                              <a:lumMod val="75000"/>
                            </a:schemeClr>
                          </a:solidFill>
                          <a:effectLst/>
                          <a:latin typeface="+mn-lt"/>
                          <a:ea typeface="+mn-ea"/>
                          <a:cs typeface="+mn-cs"/>
                        </a:rPr>
                        <a:t>1.17</a:t>
                      </a:r>
                    </a:p>
                  </a:txBody>
                  <a:tcPr marL="9525" marR="9525" marT="9525" marB="0" anchor="b">
                    <a:noFill/>
                  </a:tcPr>
                </a:tc>
                <a:tc>
                  <a:txBody>
                    <a:bodyPr/>
                    <a:lstStyle/>
                    <a:p>
                      <a:pPr algn="ctr" fontAlgn="b"/>
                      <a:r>
                        <a:rPr lang="en-US" sz="1600" u="none" strike="noStrike" dirty="0">
                          <a:solidFill>
                            <a:schemeClr val="tx1"/>
                          </a:solidFill>
                          <a:effectLst/>
                        </a:rPr>
                        <a:t>0.056</a:t>
                      </a:r>
                      <a:endParaRPr lang="en-US" sz="1600" b="0" i="0" u="none" strike="noStrike" dirty="0">
                        <a:solidFill>
                          <a:schemeClr val="tx1"/>
                        </a:solidFill>
                        <a:effectLst/>
                        <a:latin typeface="Calibri" panose="020F0502020204030204" pitchFamily="34" charset="0"/>
                      </a:endParaRPr>
                    </a:p>
                  </a:txBody>
                  <a:tcPr marL="9525" marR="9525" marT="9525" marB="0" anchor="b">
                    <a:noFill/>
                  </a:tcPr>
                </a:tc>
                <a:tc>
                  <a:txBody>
                    <a:bodyPr/>
                    <a:lstStyle/>
                    <a:p>
                      <a:pPr algn="ctr" fontAlgn="b"/>
                      <a:r>
                        <a:rPr lang="en-US" sz="1600" u="none" strike="noStrike" dirty="0">
                          <a:solidFill>
                            <a:schemeClr val="tx1"/>
                          </a:solidFill>
                          <a:effectLst/>
                        </a:rPr>
                        <a:t>0.35</a:t>
                      </a:r>
                      <a:endParaRPr lang="en-US" sz="1600" b="0" i="0" u="none" strike="noStrike" dirty="0">
                        <a:solidFill>
                          <a:schemeClr val="tx1"/>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698554019"/>
                  </a:ext>
                </a:extLst>
              </a:tr>
              <a:tr h="253365">
                <a:tc>
                  <a:txBody>
                    <a:bodyPr/>
                    <a:lstStyle/>
                    <a:p>
                      <a:pPr algn="l" fontAlgn="b"/>
                      <a:r>
                        <a:rPr lang="en-US" sz="1600" u="none" strike="noStrike" dirty="0">
                          <a:effectLst/>
                        </a:rPr>
                        <a:t>   day 49 to 100 (Sep to Nov)</a:t>
                      </a:r>
                      <a:endParaRPr lang="en-US" sz="16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600" u="none" strike="noStrike" dirty="0">
                          <a:solidFill>
                            <a:srgbClr val="0000CC"/>
                          </a:solidFill>
                          <a:effectLst/>
                        </a:rPr>
                        <a:t>1.22</a:t>
                      </a:r>
                      <a:endParaRPr lang="en-US" sz="1600" b="0" i="0" u="none" strike="noStrike" dirty="0">
                        <a:solidFill>
                          <a:srgbClr val="0000CC"/>
                        </a:solidFill>
                        <a:effectLst/>
                        <a:latin typeface="Calibri" panose="020F0502020204030204" pitchFamily="34" charset="0"/>
                      </a:endParaRPr>
                    </a:p>
                  </a:txBody>
                  <a:tcPr marL="9525" marR="9525" marT="9525" marB="0" anchor="b">
                    <a:noFill/>
                  </a:tcPr>
                </a:tc>
                <a:tc>
                  <a:txBody>
                    <a:bodyPr/>
                    <a:lstStyle/>
                    <a:p>
                      <a:pPr algn="ctr" fontAlgn="b"/>
                      <a:r>
                        <a:rPr lang="en-US" sz="1600" u="none" strike="noStrike" dirty="0">
                          <a:solidFill>
                            <a:schemeClr val="accent6">
                              <a:lumMod val="75000"/>
                            </a:schemeClr>
                          </a:solidFill>
                          <a:effectLst/>
                        </a:rPr>
                        <a:t>1.61</a:t>
                      </a:r>
                      <a:endParaRPr lang="en-US" sz="1600" b="0" i="0" u="none" strike="noStrike" dirty="0">
                        <a:solidFill>
                          <a:schemeClr val="accent6">
                            <a:lumMod val="75000"/>
                          </a:schemeClr>
                        </a:solidFill>
                        <a:effectLst/>
                        <a:latin typeface="Calibri" panose="020F0502020204030204" pitchFamily="34" charset="0"/>
                      </a:endParaRPr>
                    </a:p>
                  </a:txBody>
                  <a:tcPr marL="9525" marR="9525" marT="9525" marB="0" anchor="b">
                    <a:noFill/>
                  </a:tcPr>
                </a:tc>
                <a:tc>
                  <a:txBody>
                    <a:bodyPr/>
                    <a:lstStyle/>
                    <a:p>
                      <a:pPr algn="ctr" fontAlgn="b"/>
                      <a:r>
                        <a:rPr lang="en-US" sz="1600" u="none" strike="noStrike" dirty="0">
                          <a:effectLst/>
                        </a:rPr>
                        <a:t>0.061</a:t>
                      </a:r>
                      <a:endParaRPr lang="en-US" sz="16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600" u="none" strike="noStrike" dirty="0">
                          <a:solidFill>
                            <a:srgbClr val="FF0000"/>
                          </a:solidFill>
                          <a:effectLst/>
                        </a:rPr>
                        <a:t>&lt;0.001</a:t>
                      </a:r>
                      <a:endParaRPr lang="en-US" sz="1600" b="0" i="0" u="none" strike="noStrike" dirty="0">
                        <a:solidFill>
                          <a:srgbClr val="FF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219973666"/>
                  </a:ext>
                </a:extLst>
              </a:tr>
              <a:tr h="253365">
                <a:tc>
                  <a:txBody>
                    <a:bodyPr/>
                    <a:lstStyle/>
                    <a:p>
                      <a:pPr algn="l" fontAlgn="b"/>
                      <a:r>
                        <a:rPr lang="en-US" sz="1600" u="none" strike="noStrike" dirty="0">
                          <a:effectLst/>
                        </a:rPr>
                        <a:t>   day 0 to 100 (Aug to Nov)</a:t>
                      </a:r>
                      <a:endParaRPr lang="en-US" sz="16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600" u="none" strike="noStrike" dirty="0">
                          <a:solidFill>
                            <a:srgbClr val="0000CC"/>
                          </a:solidFill>
                          <a:effectLst/>
                        </a:rPr>
                        <a:t>1.23</a:t>
                      </a:r>
                      <a:endParaRPr lang="en-US" sz="1600" b="0" i="0" u="none" strike="noStrike" dirty="0">
                        <a:solidFill>
                          <a:srgbClr val="0000CC"/>
                        </a:solidFill>
                        <a:effectLst/>
                        <a:latin typeface="Calibri" panose="020F0502020204030204" pitchFamily="34" charset="0"/>
                      </a:endParaRPr>
                    </a:p>
                  </a:txBody>
                  <a:tcPr marL="9525" marR="9525" marT="9525" marB="0" anchor="b">
                    <a:noFill/>
                  </a:tcPr>
                </a:tc>
                <a:tc>
                  <a:txBody>
                    <a:bodyPr/>
                    <a:lstStyle/>
                    <a:p>
                      <a:pPr algn="ctr" fontAlgn="b"/>
                      <a:r>
                        <a:rPr lang="en-US" sz="1600" u="none" strike="noStrike" dirty="0">
                          <a:solidFill>
                            <a:schemeClr val="accent6">
                              <a:lumMod val="75000"/>
                            </a:schemeClr>
                          </a:solidFill>
                          <a:effectLst/>
                        </a:rPr>
                        <a:t>1.39</a:t>
                      </a:r>
                      <a:endParaRPr lang="en-US" sz="1600" b="0" i="0" u="none" strike="noStrike" dirty="0">
                        <a:solidFill>
                          <a:schemeClr val="accent6">
                            <a:lumMod val="75000"/>
                          </a:schemeClr>
                        </a:solidFill>
                        <a:effectLst/>
                        <a:latin typeface="Calibri" panose="020F0502020204030204" pitchFamily="34" charset="0"/>
                      </a:endParaRPr>
                    </a:p>
                  </a:txBody>
                  <a:tcPr marL="9525" marR="9525" marT="9525" marB="0" anchor="b">
                    <a:noFill/>
                  </a:tcPr>
                </a:tc>
                <a:tc>
                  <a:txBody>
                    <a:bodyPr/>
                    <a:lstStyle/>
                    <a:p>
                      <a:pPr algn="ctr" fontAlgn="b"/>
                      <a:r>
                        <a:rPr lang="en-US" sz="1600" u="none" strike="noStrike" dirty="0">
                          <a:effectLst/>
                        </a:rPr>
                        <a:t>0.043</a:t>
                      </a:r>
                      <a:endParaRPr lang="en-US" sz="16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600" u="none" strike="noStrike" dirty="0">
                          <a:solidFill>
                            <a:srgbClr val="FF0000"/>
                          </a:solidFill>
                          <a:effectLst/>
                        </a:rPr>
                        <a:t>0.01</a:t>
                      </a:r>
                      <a:endParaRPr lang="en-US" sz="1600" b="0" i="0" u="none" strike="noStrike" dirty="0">
                        <a:solidFill>
                          <a:srgbClr val="FF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886604692"/>
                  </a:ext>
                </a:extLst>
              </a:tr>
              <a:tr h="253365">
                <a:tc>
                  <a:txBody>
                    <a:bodyPr/>
                    <a:lstStyle/>
                    <a:p>
                      <a:pPr algn="l" fontAlgn="b"/>
                      <a:r>
                        <a:rPr lang="en-US" sz="1600" b="1" i="1" u="none" strike="noStrike" dirty="0">
                          <a:solidFill>
                            <a:srgbClr val="000000"/>
                          </a:solidFill>
                          <a:effectLst/>
                          <a:latin typeface="Calibri" panose="020F0502020204030204" pitchFamily="34" charset="0"/>
                        </a:rPr>
                        <a:t>Total supplement DM offered, </a:t>
                      </a:r>
                      <a:r>
                        <a:rPr lang="en-US" sz="1600" b="1" i="1" u="none" strike="noStrike" dirty="0" err="1">
                          <a:solidFill>
                            <a:srgbClr val="000000"/>
                          </a:solidFill>
                          <a:effectLst/>
                          <a:latin typeface="Calibri" panose="020F0502020204030204" pitchFamily="34" charset="0"/>
                        </a:rPr>
                        <a:t>lb</a:t>
                      </a:r>
                      <a:r>
                        <a:rPr lang="en-US" sz="1600" b="1" i="1" u="none" strike="noStrike" dirty="0">
                          <a:solidFill>
                            <a:srgbClr val="000000"/>
                          </a:solidFill>
                          <a:effectLst/>
                          <a:latin typeface="Calibri" panose="020F0502020204030204" pitchFamily="34" charset="0"/>
                        </a:rPr>
                        <a:t>/heifer</a:t>
                      </a:r>
                    </a:p>
                  </a:txBody>
                  <a:tcPr marL="9525" marR="9525" marT="9525" marB="0" anchor="b">
                    <a:noFill/>
                  </a:tcPr>
                </a:tc>
                <a:tc>
                  <a:txBody>
                    <a:bodyPr/>
                    <a:lstStyle/>
                    <a:p>
                      <a:pPr algn="ctr" fontAlgn="b"/>
                      <a:endParaRPr lang="en-US" sz="1600" b="0" i="0" u="none" strike="noStrike" dirty="0">
                        <a:solidFill>
                          <a:srgbClr val="0000CC"/>
                        </a:solidFill>
                        <a:effectLst/>
                        <a:latin typeface="Calibri" panose="020F0502020204030204" pitchFamily="34" charset="0"/>
                      </a:endParaRPr>
                    </a:p>
                  </a:txBody>
                  <a:tcPr marL="9525" marR="9525" marT="9525" marB="0" anchor="b">
                    <a:noFill/>
                  </a:tcPr>
                </a:tc>
                <a:tc>
                  <a:txBody>
                    <a:bodyPr/>
                    <a:lstStyle/>
                    <a:p>
                      <a:pPr algn="ctr" fontAlgn="b"/>
                      <a:endParaRPr lang="en-US" sz="1600" b="0" i="0" u="none" strike="noStrike" dirty="0">
                        <a:solidFill>
                          <a:schemeClr val="accent6">
                            <a:lumMod val="75000"/>
                          </a:schemeClr>
                        </a:solidFill>
                        <a:effectLst/>
                        <a:latin typeface="Calibri" panose="020F0502020204030204" pitchFamily="34" charset="0"/>
                      </a:endParaRPr>
                    </a:p>
                  </a:txBody>
                  <a:tcPr marL="9525" marR="9525" marT="9525" marB="0" anchor="b">
                    <a:noFill/>
                  </a:tcPr>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1600" b="0" i="0" u="none" strike="noStrike" dirty="0">
                        <a:solidFill>
                          <a:srgbClr val="FF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839095890"/>
                  </a:ext>
                </a:extLst>
              </a:tr>
              <a:tr h="253365">
                <a:tc>
                  <a:txBody>
                    <a:bodyPr/>
                    <a:lstStyle/>
                    <a:p>
                      <a:pPr algn="l" fontAlgn="b"/>
                      <a:r>
                        <a:rPr lang="en-US" sz="1600" u="none" strike="noStrike" dirty="0">
                          <a:effectLst/>
                        </a:rPr>
                        <a:t>   day 0 to 100 (Aug to Nov)</a:t>
                      </a:r>
                      <a:endParaRPr lang="en-US" sz="1600" b="0"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0000CC"/>
                          </a:solidFill>
                          <a:effectLst/>
                          <a:latin typeface="Calibri" panose="020F0502020204030204" pitchFamily="34" charset="0"/>
                        </a:rPr>
                        <a:t>925</a:t>
                      </a: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accent6">
                              <a:lumMod val="75000"/>
                            </a:schemeClr>
                          </a:solidFill>
                          <a:effectLst/>
                          <a:latin typeface="Calibri" panose="020F0502020204030204" pitchFamily="34" charset="0"/>
                        </a:rPr>
                        <a:t>933</a:t>
                      </a: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Calibri" panose="020F0502020204030204" pitchFamily="34" charset="0"/>
                        </a:rPr>
                        <a:t>13.5</a:t>
                      </a: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Calibri" panose="020F0502020204030204" pitchFamily="34" charset="0"/>
                        </a:rPr>
                        <a:t>0.66</a:t>
                      </a:r>
                    </a:p>
                  </a:txBody>
                  <a:tcPr marL="9525" marR="9525" marT="9525"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082878"/>
                  </a:ext>
                </a:extLst>
              </a:tr>
            </a:tbl>
          </a:graphicData>
        </a:graphic>
      </p:graphicFrame>
      <p:graphicFrame>
        <p:nvGraphicFramePr>
          <p:cNvPr id="2" name="Chart 1">
            <a:extLst>
              <a:ext uri="{FF2B5EF4-FFF2-40B4-BE49-F238E27FC236}">
                <a16:creationId xmlns:a16="http://schemas.microsoft.com/office/drawing/2014/main" id="{DE788322-00C4-ED40-B291-3B96D015ADC1}"/>
              </a:ext>
            </a:extLst>
          </p:cNvPr>
          <p:cNvGraphicFramePr/>
          <p:nvPr>
            <p:extLst>
              <p:ext uri="{D42A27DB-BD31-4B8C-83A1-F6EECF244321}">
                <p14:modId xmlns:p14="http://schemas.microsoft.com/office/powerpoint/2010/main" val="2286134955"/>
              </p:ext>
            </p:extLst>
          </p:nvPr>
        </p:nvGraphicFramePr>
        <p:xfrm>
          <a:off x="1524000" y="3922532"/>
          <a:ext cx="6096000" cy="293547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15242F04-2BDC-304A-BCE5-469D98D07484}"/>
              </a:ext>
            </a:extLst>
          </p:cNvPr>
          <p:cNvSpPr txBox="1"/>
          <p:nvPr/>
        </p:nvSpPr>
        <p:spPr>
          <a:xfrm>
            <a:off x="7467600" y="5069269"/>
            <a:ext cx="1042208" cy="523220"/>
          </a:xfrm>
          <a:prstGeom prst="rect">
            <a:avLst/>
          </a:prstGeom>
          <a:noFill/>
        </p:spPr>
        <p:txBody>
          <a:bodyPr wrap="none" rtlCol="0">
            <a:spAutoFit/>
          </a:bodyPr>
          <a:lstStyle/>
          <a:p>
            <a:r>
              <a:rPr lang="en-US" sz="1400" b="1" dirty="0"/>
              <a:t>Supp. × day</a:t>
            </a:r>
          </a:p>
          <a:p>
            <a:r>
              <a:rPr lang="en-US" sz="1400" i="1" dirty="0"/>
              <a:t>P </a:t>
            </a:r>
            <a:r>
              <a:rPr lang="en-US" sz="1400" dirty="0"/>
              <a:t>= 0.002</a:t>
            </a:r>
          </a:p>
        </p:txBody>
      </p:sp>
      <p:sp>
        <p:nvSpPr>
          <p:cNvPr id="9" name="TextBox 8">
            <a:extLst>
              <a:ext uri="{FF2B5EF4-FFF2-40B4-BE49-F238E27FC236}">
                <a16:creationId xmlns:a16="http://schemas.microsoft.com/office/drawing/2014/main" id="{5719ADB5-0043-3B46-B832-4603ADB6805B}"/>
              </a:ext>
            </a:extLst>
          </p:cNvPr>
          <p:cNvSpPr txBox="1"/>
          <p:nvPr/>
        </p:nvSpPr>
        <p:spPr>
          <a:xfrm>
            <a:off x="2740926" y="4910466"/>
            <a:ext cx="766557" cy="307777"/>
          </a:xfrm>
          <a:prstGeom prst="rect">
            <a:avLst/>
          </a:prstGeom>
          <a:noFill/>
        </p:spPr>
        <p:txBody>
          <a:bodyPr wrap="none" rtlCol="0">
            <a:spAutoFit/>
          </a:bodyPr>
          <a:lstStyle/>
          <a:p>
            <a:r>
              <a:rPr lang="en-US" sz="1400" i="1" dirty="0"/>
              <a:t>P </a:t>
            </a:r>
            <a:r>
              <a:rPr lang="en-US" sz="1400" dirty="0"/>
              <a:t>= 0.91</a:t>
            </a:r>
          </a:p>
        </p:txBody>
      </p:sp>
      <p:sp>
        <p:nvSpPr>
          <p:cNvPr id="10" name="TextBox 9">
            <a:extLst>
              <a:ext uri="{FF2B5EF4-FFF2-40B4-BE49-F238E27FC236}">
                <a16:creationId xmlns:a16="http://schemas.microsoft.com/office/drawing/2014/main" id="{EFAB5CBF-B5B6-4D42-8E0A-CB5CAB42F036}"/>
              </a:ext>
            </a:extLst>
          </p:cNvPr>
          <p:cNvSpPr txBox="1"/>
          <p:nvPr/>
        </p:nvSpPr>
        <p:spPr>
          <a:xfrm>
            <a:off x="4572000" y="4820668"/>
            <a:ext cx="766557" cy="307777"/>
          </a:xfrm>
          <a:prstGeom prst="rect">
            <a:avLst/>
          </a:prstGeom>
          <a:noFill/>
        </p:spPr>
        <p:txBody>
          <a:bodyPr wrap="none" rtlCol="0">
            <a:spAutoFit/>
          </a:bodyPr>
          <a:lstStyle/>
          <a:p>
            <a:r>
              <a:rPr lang="en-US" sz="1400" i="1" dirty="0"/>
              <a:t>P </a:t>
            </a:r>
            <a:r>
              <a:rPr lang="en-US" sz="1400" dirty="0"/>
              <a:t>= 0.49</a:t>
            </a:r>
          </a:p>
        </p:txBody>
      </p:sp>
      <p:sp>
        <p:nvSpPr>
          <p:cNvPr id="11" name="TextBox 10">
            <a:extLst>
              <a:ext uri="{FF2B5EF4-FFF2-40B4-BE49-F238E27FC236}">
                <a16:creationId xmlns:a16="http://schemas.microsoft.com/office/drawing/2014/main" id="{360A4139-B5DA-6F49-AC47-374F4A8FBAE7}"/>
              </a:ext>
            </a:extLst>
          </p:cNvPr>
          <p:cNvSpPr txBox="1"/>
          <p:nvPr/>
        </p:nvSpPr>
        <p:spPr>
          <a:xfrm>
            <a:off x="6271552" y="4367367"/>
            <a:ext cx="766557" cy="307777"/>
          </a:xfrm>
          <a:prstGeom prst="rect">
            <a:avLst/>
          </a:prstGeom>
          <a:noFill/>
        </p:spPr>
        <p:txBody>
          <a:bodyPr wrap="none" rtlCol="0">
            <a:spAutoFit/>
          </a:bodyPr>
          <a:lstStyle/>
          <a:p>
            <a:r>
              <a:rPr lang="en-US" sz="1400" i="1" dirty="0">
                <a:solidFill>
                  <a:srgbClr val="FF0000"/>
                </a:solidFill>
              </a:rPr>
              <a:t>P </a:t>
            </a:r>
            <a:r>
              <a:rPr lang="en-US" sz="1400" dirty="0">
                <a:solidFill>
                  <a:srgbClr val="FF0000"/>
                </a:solidFill>
              </a:rPr>
              <a:t>= 0.01</a:t>
            </a:r>
          </a:p>
        </p:txBody>
      </p:sp>
      <p:sp>
        <p:nvSpPr>
          <p:cNvPr id="13" name="Rectangle 12">
            <a:extLst>
              <a:ext uri="{FF2B5EF4-FFF2-40B4-BE49-F238E27FC236}">
                <a16:creationId xmlns:a16="http://schemas.microsoft.com/office/drawing/2014/main" id="{C7E4005B-04A5-EB47-90BA-25F39C0730C2}"/>
              </a:ext>
            </a:extLst>
          </p:cNvPr>
          <p:cNvSpPr/>
          <p:nvPr/>
        </p:nvSpPr>
        <p:spPr>
          <a:xfrm>
            <a:off x="6424246" y="6590212"/>
            <a:ext cx="2993677" cy="291234"/>
          </a:xfrm>
          <a:prstGeom prst="rect">
            <a:avLst/>
          </a:prstGeom>
        </p:spPr>
        <p:txBody>
          <a:bodyPr wrap="square">
            <a:spAutoFit/>
          </a:bodyPr>
          <a:lstStyle/>
          <a:p>
            <a:pPr marR="0" lvl="0">
              <a:lnSpc>
                <a:spcPct val="115000"/>
              </a:lnSpc>
              <a:spcBef>
                <a:spcPts val="0"/>
              </a:spcBef>
              <a:spcAft>
                <a:spcPts val="0"/>
              </a:spcAft>
              <a:buClr>
                <a:srgbClr val="000000"/>
              </a:buClr>
              <a:buSzPts val="1000"/>
            </a:pP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Moriel et al. (2022). J. Anim. Sci. </a:t>
            </a:r>
            <a:r>
              <a:rPr lang="pt-BR"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 </a:t>
            </a:r>
            <a:r>
              <a:rPr lang="pt-BR"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press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372144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B6F2B3-DBF8-F048-9151-6DC8F1334DED}"/>
              </a:ext>
            </a:extLst>
          </p:cNvPr>
          <p:cNvSpPr>
            <a:spLocks noGrp="1"/>
          </p:cNvSpPr>
          <p:nvPr>
            <p:ph type="title"/>
          </p:nvPr>
        </p:nvSpPr>
        <p:spPr>
          <a:xfrm>
            <a:off x="-1" y="0"/>
            <a:ext cx="8229600" cy="1143000"/>
          </a:xfrm>
        </p:spPr>
        <p:txBody>
          <a:bodyPr anchor="t">
            <a:noAutofit/>
          </a:bodyPr>
          <a:lstStyle/>
          <a:p>
            <a:pPr algn="l"/>
            <a:r>
              <a:rPr lang="en-US" sz="2800" b="1" dirty="0"/>
              <a:t>Reproductive performance </a:t>
            </a:r>
            <a:br>
              <a:rPr lang="en-US" sz="2800" b="1" dirty="0"/>
            </a:br>
            <a:r>
              <a:rPr lang="en-US" sz="2400" i="1" dirty="0">
                <a:solidFill>
                  <a:srgbClr val="7030A0"/>
                </a:solidFill>
              </a:rPr>
              <a:t>d 100-211 (Nov 21</a:t>
            </a:r>
            <a:r>
              <a:rPr lang="en-US" sz="2400" i="1" baseline="30000" dirty="0">
                <a:solidFill>
                  <a:srgbClr val="7030A0"/>
                </a:solidFill>
              </a:rPr>
              <a:t>th </a:t>
            </a:r>
            <a:r>
              <a:rPr lang="en-US" sz="2400" i="1" dirty="0">
                <a:solidFill>
                  <a:srgbClr val="7030A0"/>
                </a:solidFill>
              </a:rPr>
              <a:t>to Mar 11</a:t>
            </a:r>
            <a:r>
              <a:rPr lang="en-US" sz="2400" i="1" baseline="30000" dirty="0">
                <a:solidFill>
                  <a:srgbClr val="7030A0"/>
                </a:solidFill>
              </a:rPr>
              <a:t>th</a:t>
            </a:r>
            <a:r>
              <a:rPr lang="en-US" sz="2400" i="1" dirty="0">
                <a:solidFill>
                  <a:srgbClr val="7030A0"/>
                </a:solidFill>
              </a:rPr>
              <a:t>)</a:t>
            </a:r>
            <a:endParaRPr lang="en-US" sz="2800" i="1" dirty="0">
              <a:solidFill>
                <a:srgbClr val="7030A0"/>
              </a:solidFill>
            </a:endParaRPr>
          </a:p>
        </p:txBody>
      </p:sp>
      <p:sp>
        <p:nvSpPr>
          <p:cNvPr id="7" name="TextBox 6">
            <a:extLst>
              <a:ext uri="{FF2B5EF4-FFF2-40B4-BE49-F238E27FC236}">
                <a16:creationId xmlns:a16="http://schemas.microsoft.com/office/drawing/2014/main" id="{9E89A09A-1DA1-4A4A-978E-CFB500AD08DF}"/>
              </a:ext>
            </a:extLst>
          </p:cNvPr>
          <p:cNvSpPr txBox="1"/>
          <p:nvPr/>
        </p:nvSpPr>
        <p:spPr>
          <a:xfrm>
            <a:off x="304800" y="1088570"/>
            <a:ext cx="3429000" cy="830997"/>
          </a:xfrm>
          <a:prstGeom prst="rect">
            <a:avLst/>
          </a:prstGeom>
          <a:noFill/>
        </p:spPr>
        <p:txBody>
          <a:bodyPr wrap="square" rtlCol="0">
            <a:spAutoFit/>
          </a:bodyPr>
          <a:lstStyle/>
          <a:p>
            <a:r>
              <a:rPr lang="en-US" sz="1600" b="1" dirty="0">
                <a:solidFill>
                  <a:srgbClr val="0000CC"/>
                </a:solidFill>
              </a:rPr>
              <a:t>CON = Suppl. 1.50% of BW d 0-100</a:t>
            </a:r>
          </a:p>
          <a:p>
            <a:r>
              <a:rPr lang="en-US" sz="1600" b="1" dirty="0">
                <a:solidFill>
                  <a:schemeClr val="accent6">
                    <a:lumMod val="75000"/>
                  </a:schemeClr>
                </a:solidFill>
              </a:rPr>
              <a:t>SST = Suppl. 1.05% of BW d 0-49</a:t>
            </a:r>
          </a:p>
          <a:p>
            <a:r>
              <a:rPr lang="en-US" sz="1600" b="1" dirty="0">
                <a:solidFill>
                  <a:schemeClr val="accent6">
                    <a:lumMod val="75000"/>
                  </a:schemeClr>
                </a:solidFill>
              </a:rPr>
              <a:t>           Suppl. 1.95% of BW d 50-100</a:t>
            </a:r>
          </a:p>
        </p:txBody>
      </p:sp>
      <p:graphicFrame>
        <p:nvGraphicFramePr>
          <p:cNvPr id="6" name="Table 5">
            <a:extLst>
              <a:ext uri="{FF2B5EF4-FFF2-40B4-BE49-F238E27FC236}">
                <a16:creationId xmlns:a16="http://schemas.microsoft.com/office/drawing/2014/main" id="{89F392B1-D682-2A41-933E-F5BB0C6C88ED}"/>
              </a:ext>
            </a:extLst>
          </p:cNvPr>
          <p:cNvGraphicFramePr>
            <a:graphicFrameLocks noGrp="1"/>
          </p:cNvGraphicFramePr>
          <p:nvPr>
            <p:extLst>
              <p:ext uri="{D42A27DB-BD31-4B8C-83A1-F6EECF244321}">
                <p14:modId xmlns:p14="http://schemas.microsoft.com/office/powerpoint/2010/main" val="2203344057"/>
              </p:ext>
            </p:extLst>
          </p:nvPr>
        </p:nvGraphicFramePr>
        <p:xfrm>
          <a:off x="304803" y="2231568"/>
          <a:ext cx="8458205" cy="3040380"/>
        </p:xfrm>
        <a:graphic>
          <a:graphicData uri="http://schemas.openxmlformats.org/drawingml/2006/table">
            <a:tbl>
              <a:tblPr>
                <a:tableStyleId>{5C22544A-7EE6-4342-B048-85BDC9FD1C3A}</a:tableStyleId>
              </a:tblPr>
              <a:tblGrid>
                <a:gridCol w="3589249">
                  <a:extLst>
                    <a:ext uri="{9D8B030D-6E8A-4147-A177-3AD203B41FA5}">
                      <a16:colId xmlns:a16="http://schemas.microsoft.com/office/drawing/2014/main" val="3387869421"/>
                    </a:ext>
                  </a:extLst>
                </a:gridCol>
                <a:gridCol w="1700623">
                  <a:extLst>
                    <a:ext uri="{9D8B030D-6E8A-4147-A177-3AD203B41FA5}">
                      <a16:colId xmlns:a16="http://schemas.microsoft.com/office/drawing/2014/main" val="2565774436"/>
                    </a:ext>
                  </a:extLst>
                </a:gridCol>
                <a:gridCol w="1700623">
                  <a:extLst>
                    <a:ext uri="{9D8B030D-6E8A-4147-A177-3AD203B41FA5}">
                      <a16:colId xmlns:a16="http://schemas.microsoft.com/office/drawing/2014/main" val="2153743167"/>
                    </a:ext>
                  </a:extLst>
                </a:gridCol>
                <a:gridCol w="733855">
                  <a:extLst>
                    <a:ext uri="{9D8B030D-6E8A-4147-A177-3AD203B41FA5}">
                      <a16:colId xmlns:a16="http://schemas.microsoft.com/office/drawing/2014/main" val="2899401263"/>
                    </a:ext>
                  </a:extLst>
                </a:gridCol>
                <a:gridCol w="733855">
                  <a:extLst>
                    <a:ext uri="{9D8B030D-6E8A-4147-A177-3AD203B41FA5}">
                      <a16:colId xmlns:a16="http://schemas.microsoft.com/office/drawing/2014/main" val="3705463256"/>
                    </a:ext>
                  </a:extLst>
                </a:gridCol>
              </a:tblGrid>
              <a:tr h="253365">
                <a:tc>
                  <a:txBody>
                    <a:bodyPr/>
                    <a:lstStyle/>
                    <a:p>
                      <a:pPr algn="l"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gridSpan="2">
                  <a:txBody>
                    <a:bodyPr/>
                    <a:lstStyle/>
                    <a:p>
                      <a:pPr algn="ctr" fontAlgn="b"/>
                      <a:r>
                        <a:rPr lang="en-US" sz="1600" b="1" u="none" strike="noStrike" dirty="0">
                          <a:effectLst/>
                        </a:rPr>
                        <a:t>Supplementation strategy</a:t>
                      </a:r>
                      <a:endParaRPr lang="en-US" sz="16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883900474"/>
                  </a:ext>
                </a:extLst>
              </a:tr>
              <a:tr h="253365">
                <a:tc>
                  <a:txBody>
                    <a:bodyPr/>
                    <a:lstStyle/>
                    <a:p>
                      <a:pPr algn="l" fontAlgn="b"/>
                      <a:r>
                        <a:rPr lang="en-US" sz="1600" b="1" u="none" strike="noStrike" dirty="0">
                          <a:effectLst/>
                        </a:rPr>
                        <a:t>Item</a:t>
                      </a:r>
                      <a:endParaRPr lang="en-US" sz="16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solidFill>
                            <a:srgbClr val="0000CC"/>
                          </a:solidFill>
                          <a:effectLst/>
                        </a:rPr>
                        <a:t>CON</a:t>
                      </a:r>
                      <a:endParaRPr lang="en-US" sz="1600" b="1" i="0" u="none" strike="noStrike" dirty="0">
                        <a:solidFill>
                          <a:srgbClr val="0000CC"/>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solidFill>
                            <a:schemeClr val="accent6">
                              <a:lumMod val="75000"/>
                            </a:schemeClr>
                          </a:solidFill>
                          <a:effectLst/>
                        </a:rPr>
                        <a:t>SST</a:t>
                      </a:r>
                      <a:endParaRPr lang="en-US" sz="1600" b="1" i="0" u="none" strike="noStrike" dirty="0">
                        <a:solidFill>
                          <a:schemeClr val="accent6">
                            <a:lumMod val="75000"/>
                          </a:schemeClr>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effectLst/>
                        </a:rPr>
                        <a:t>SEM</a:t>
                      </a:r>
                      <a:endParaRPr lang="en-US" sz="16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1600" b="1" i="1" u="none" strike="noStrike" dirty="0">
                          <a:effectLst/>
                        </a:rPr>
                        <a:t>P-value</a:t>
                      </a:r>
                      <a:endParaRPr lang="en-US" sz="1600" b="1" i="1"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1978640"/>
                  </a:ext>
                </a:extLst>
              </a:tr>
              <a:tr h="253365">
                <a:tc>
                  <a:txBody>
                    <a:bodyPr/>
                    <a:lstStyle/>
                    <a:p>
                      <a:pPr algn="l" fontAlgn="b"/>
                      <a:r>
                        <a:rPr lang="en-US" sz="1600" b="1" i="1" u="none" strike="noStrike" dirty="0">
                          <a:solidFill>
                            <a:srgbClr val="000000"/>
                          </a:solidFill>
                          <a:effectLst/>
                          <a:latin typeface="Calibri" panose="020F0502020204030204" pitchFamily="34" charset="0"/>
                        </a:rPr>
                        <a:t>Pubertal heifers, % of total</a:t>
                      </a: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endParaRPr lang="en-US" sz="1600" b="1" i="0" u="none" strike="noStrike" dirty="0">
                        <a:solidFill>
                          <a:srgbClr val="0000CC"/>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endParaRPr lang="en-US" sz="1600" b="1" i="0" u="none" strike="noStrike" dirty="0">
                        <a:solidFill>
                          <a:schemeClr val="accent6">
                            <a:lumMod val="75000"/>
                          </a:schemeClr>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393165230"/>
                  </a:ext>
                </a:extLst>
              </a:tr>
              <a:tr h="253365">
                <a:tc>
                  <a:txBody>
                    <a:bodyPr/>
                    <a:lstStyle/>
                    <a:p>
                      <a:pPr algn="l" fontAlgn="b"/>
                      <a:r>
                        <a:rPr lang="en-US" sz="1600" b="0" i="0" u="none" strike="noStrike" dirty="0">
                          <a:solidFill>
                            <a:srgbClr val="000000"/>
                          </a:solidFill>
                          <a:effectLst/>
                          <a:latin typeface="Calibri" panose="020F0502020204030204" pitchFamily="34" charset="0"/>
                        </a:rPr>
                        <a:t>   day 91</a:t>
                      </a:r>
                    </a:p>
                  </a:txBody>
                  <a:tcPr marL="9525" marR="9525" marT="9525" marB="0" anchor="b">
                    <a:noFill/>
                  </a:tcPr>
                </a:tc>
                <a:tc>
                  <a:txBody>
                    <a:bodyPr/>
                    <a:lstStyle/>
                    <a:p>
                      <a:pPr algn="ctr" fontAlgn="b"/>
                      <a:r>
                        <a:rPr lang="en-US" sz="1600" b="1" i="0" u="none" strike="noStrike" dirty="0">
                          <a:solidFill>
                            <a:srgbClr val="0000CC"/>
                          </a:solidFill>
                          <a:effectLst/>
                          <a:latin typeface="Calibri" panose="020F0502020204030204" pitchFamily="34" charset="0"/>
                        </a:rPr>
                        <a:t>69.2</a:t>
                      </a:r>
                    </a:p>
                  </a:txBody>
                  <a:tcPr marL="9525" marR="9525" marT="9525" marB="0" anchor="b">
                    <a:noFill/>
                  </a:tcPr>
                </a:tc>
                <a:tc>
                  <a:txBody>
                    <a:bodyPr/>
                    <a:lstStyle/>
                    <a:p>
                      <a:pPr algn="ctr" fontAlgn="b"/>
                      <a:r>
                        <a:rPr lang="en-US" sz="1600" b="1" i="0" u="none" strike="noStrike" dirty="0">
                          <a:solidFill>
                            <a:schemeClr val="accent6">
                              <a:lumMod val="75000"/>
                            </a:schemeClr>
                          </a:solidFill>
                          <a:effectLst/>
                          <a:latin typeface="Calibri" panose="020F0502020204030204" pitchFamily="34" charset="0"/>
                        </a:rPr>
                        <a:t>66.1</a:t>
                      </a:r>
                    </a:p>
                  </a:txBody>
                  <a:tcPr marL="9525" marR="9525" marT="9525" marB="0" anchor="b">
                    <a:noFill/>
                  </a:tcPr>
                </a:tc>
                <a:tc>
                  <a:txBody>
                    <a:bodyPr/>
                    <a:lstStyle/>
                    <a:p>
                      <a:pPr algn="ctr" fontAlgn="b"/>
                      <a:r>
                        <a:rPr lang="en-US" sz="1600" b="0" i="0" u="none" strike="noStrike" dirty="0">
                          <a:solidFill>
                            <a:srgbClr val="000000"/>
                          </a:solidFill>
                          <a:effectLst/>
                          <a:latin typeface="Calibri" panose="020F0502020204030204" pitchFamily="34" charset="0"/>
                        </a:rPr>
                        <a:t>4.82</a:t>
                      </a:r>
                    </a:p>
                  </a:txBody>
                  <a:tcPr marL="9525" marR="9525" marT="9525" marB="0" anchor="b">
                    <a:noFill/>
                  </a:tcPr>
                </a:tc>
                <a:tc>
                  <a:txBody>
                    <a:bodyPr/>
                    <a:lstStyle/>
                    <a:p>
                      <a:pPr algn="ctr" fontAlgn="b"/>
                      <a:r>
                        <a:rPr lang="en-US" sz="1600" b="0" i="0" u="none" strike="noStrike" dirty="0">
                          <a:solidFill>
                            <a:srgbClr val="000000"/>
                          </a:solidFill>
                          <a:effectLst/>
                          <a:latin typeface="Calibri" panose="020F0502020204030204" pitchFamily="34" charset="0"/>
                        </a:rPr>
                        <a:t>0.67</a:t>
                      </a:r>
                    </a:p>
                  </a:txBody>
                  <a:tcPr marL="9525" marR="9525" marT="9525" marB="0" anchor="b">
                    <a:noFill/>
                  </a:tcPr>
                </a:tc>
                <a:extLst>
                  <a:ext uri="{0D108BD9-81ED-4DB2-BD59-A6C34878D82A}">
                    <a16:rowId xmlns:a16="http://schemas.microsoft.com/office/drawing/2014/main" val="698554019"/>
                  </a:ext>
                </a:extLst>
              </a:tr>
              <a:tr h="253365">
                <a:tc>
                  <a:txBody>
                    <a:bodyPr/>
                    <a:lstStyle/>
                    <a:p>
                      <a:pPr algn="l" fontAlgn="b"/>
                      <a:r>
                        <a:rPr lang="en-US" sz="1600" b="0" i="0" u="none" strike="noStrike" dirty="0">
                          <a:solidFill>
                            <a:srgbClr val="000000"/>
                          </a:solidFill>
                          <a:effectLst/>
                          <a:latin typeface="Calibri" panose="020F0502020204030204" pitchFamily="34" charset="0"/>
                        </a:rPr>
                        <a:t>   day 101</a:t>
                      </a:r>
                    </a:p>
                  </a:txBody>
                  <a:tcPr marL="9525" marR="9525" marT="9525" marB="0" anchor="b">
                    <a:noFill/>
                  </a:tcPr>
                </a:tc>
                <a:tc>
                  <a:txBody>
                    <a:bodyPr/>
                    <a:lstStyle/>
                    <a:p>
                      <a:pPr algn="ctr" fontAlgn="b"/>
                      <a:r>
                        <a:rPr lang="en-US" sz="1600" b="1" i="0" u="none" strike="noStrike" dirty="0">
                          <a:solidFill>
                            <a:srgbClr val="0000CC"/>
                          </a:solidFill>
                          <a:effectLst/>
                          <a:latin typeface="Calibri" panose="020F0502020204030204" pitchFamily="34" charset="0"/>
                        </a:rPr>
                        <a:t>73.5</a:t>
                      </a:r>
                    </a:p>
                  </a:txBody>
                  <a:tcPr marL="9525" marR="9525" marT="9525" marB="0" anchor="b">
                    <a:noFill/>
                  </a:tcPr>
                </a:tc>
                <a:tc>
                  <a:txBody>
                    <a:bodyPr/>
                    <a:lstStyle/>
                    <a:p>
                      <a:pPr algn="ctr" fontAlgn="b"/>
                      <a:r>
                        <a:rPr lang="en-US" sz="1600" b="1" i="0" u="none" strike="noStrike" dirty="0">
                          <a:solidFill>
                            <a:schemeClr val="accent6">
                              <a:lumMod val="75000"/>
                            </a:schemeClr>
                          </a:solidFill>
                          <a:effectLst/>
                          <a:latin typeface="Calibri" panose="020F0502020204030204" pitchFamily="34" charset="0"/>
                        </a:rPr>
                        <a:t>75.7</a:t>
                      </a:r>
                    </a:p>
                  </a:txBody>
                  <a:tcPr marL="9525" marR="9525" marT="9525" marB="0" anchor="b">
                    <a:noFill/>
                  </a:tcPr>
                </a:tc>
                <a:tc>
                  <a:txBody>
                    <a:bodyPr/>
                    <a:lstStyle/>
                    <a:p>
                      <a:pPr algn="ctr" fontAlgn="b"/>
                      <a:r>
                        <a:rPr lang="en-US" sz="1600" b="0" i="0" u="none" strike="noStrike" dirty="0">
                          <a:solidFill>
                            <a:srgbClr val="000000"/>
                          </a:solidFill>
                          <a:effectLst/>
                          <a:latin typeface="Calibri" panose="020F0502020204030204" pitchFamily="34" charset="0"/>
                        </a:rPr>
                        <a:t>4.82</a:t>
                      </a:r>
                    </a:p>
                  </a:txBody>
                  <a:tcPr marL="9525" marR="9525" marT="9525" marB="0" anchor="b">
                    <a:noFill/>
                  </a:tcPr>
                </a:tc>
                <a:tc>
                  <a:txBody>
                    <a:bodyPr/>
                    <a:lstStyle/>
                    <a:p>
                      <a:pPr algn="ctr" fontAlgn="b"/>
                      <a:r>
                        <a:rPr lang="en-US" sz="1600" b="0" i="0" u="none" strike="noStrike" dirty="0">
                          <a:solidFill>
                            <a:srgbClr val="000000"/>
                          </a:solidFill>
                          <a:effectLst/>
                          <a:latin typeface="Calibri" panose="020F0502020204030204" pitchFamily="34" charset="0"/>
                        </a:rPr>
                        <a:t>0.76</a:t>
                      </a:r>
                    </a:p>
                  </a:txBody>
                  <a:tcPr marL="9525" marR="9525" marT="9525" marB="0" anchor="b">
                    <a:noFill/>
                  </a:tcPr>
                </a:tc>
                <a:extLst>
                  <a:ext uri="{0D108BD9-81ED-4DB2-BD59-A6C34878D82A}">
                    <a16:rowId xmlns:a16="http://schemas.microsoft.com/office/drawing/2014/main" val="3219973666"/>
                  </a:ext>
                </a:extLst>
              </a:tr>
              <a:tr h="253365">
                <a:tc>
                  <a:txBody>
                    <a:bodyPr/>
                    <a:lstStyle/>
                    <a:p>
                      <a:pPr algn="l" fontAlgn="b"/>
                      <a:r>
                        <a:rPr lang="en-US" sz="1600" b="1" i="1" u="none" strike="noStrike" dirty="0">
                          <a:solidFill>
                            <a:srgbClr val="000000"/>
                          </a:solidFill>
                          <a:effectLst/>
                          <a:latin typeface="Calibri" panose="020F0502020204030204" pitchFamily="34" charset="0"/>
                        </a:rPr>
                        <a:t>Reproductive tract score, day 101</a:t>
                      </a:r>
                    </a:p>
                  </a:txBody>
                  <a:tcPr marL="9525" marR="9525" marT="9525" marB="0" anchor="b">
                    <a:noFill/>
                  </a:tcPr>
                </a:tc>
                <a:tc>
                  <a:txBody>
                    <a:bodyPr/>
                    <a:lstStyle/>
                    <a:p>
                      <a:pPr algn="ctr" fontAlgn="b"/>
                      <a:r>
                        <a:rPr lang="en-US" sz="1600" b="1" i="0" u="none" strike="noStrike" dirty="0">
                          <a:solidFill>
                            <a:srgbClr val="0000CC"/>
                          </a:solidFill>
                          <a:effectLst/>
                          <a:latin typeface="Calibri" panose="020F0502020204030204" pitchFamily="34" charset="0"/>
                        </a:rPr>
                        <a:t>4.48</a:t>
                      </a:r>
                    </a:p>
                  </a:txBody>
                  <a:tcPr marL="9525" marR="9525" marT="9525" marB="0" anchor="b">
                    <a:noFill/>
                  </a:tcPr>
                </a:tc>
                <a:tc>
                  <a:txBody>
                    <a:bodyPr/>
                    <a:lstStyle/>
                    <a:p>
                      <a:pPr algn="ctr" fontAlgn="b"/>
                      <a:r>
                        <a:rPr lang="en-US" sz="1600" b="1" i="0" u="none" strike="noStrike" dirty="0">
                          <a:solidFill>
                            <a:schemeClr val="accent6">
                              <a:lumMod val="75000"/>
                            </a:schemeClr>
                          </a:solidFill>
                          <a:effectLst/>
                          <a:latin typeface="Calibri" panose="020F0502020204030204" pitchFamily="34" charset="0"/>
                        </a:rPr>
                        <a:t>4.54</a:t>
                      </a:r>
                    </a:p>
                  </a:txBody>
                  <a:tcPr marL="9525" marR="9525" marT="9525" marB="0" anchor="b">
                    <a:noFill/>
                  </a:tcPr>
                </a:tc>
                <a:tc>
                  <a:txBody>
                    <a:bodyPr/>
                    <a:lstStyle/>
                    <a:p>
                      <a:pPr algn="ctr" fontAlgn="b"/>
                      <a:r>
                        <a:rPr lang="en-US" sz="1600" b="0" i="0" u="none" strike="noStrike" dirty="0">
                          <a:solidFill>
                            <a:srgbClr val="000000"/>
                          </a:solidFill>
                          <a:effectLst/>
                          <a:latin typeface="Calibri" panose="020F0502020204030204" pitchFamily="34" charset="0"/>
                        </a:rPr>
                        <a:t>0.119</a:t>
                      </a:r>
                    </a:p>
                  </a:txBody>
                  <a:tcPr marL="9525" marR="9525" marT="9525" marB="0" anchor="b">
                    <a:noFill/>
                  </a:tcPr>
                </a:tc>
                <a:tc>
                  <a:txBody>
                    <a:bodyPr/>
                    <a:lstStyle/>
                    <a:p>
                      <a:pPr algn="ctr" fontAlgn="b"/>
                      <a:r>
                        <a:rPr lang="en-US" sz="1600" b="0" i="0" u="none" strike="noStrike" dirty="0">
                          <a:solidFill>
                            <a:srgbClr val="000000"/>
                          </a:solidFill>
                          <a:effectLst/>
                          <a:latin typeface="Calibri" panose="020F0502020204030204" pitchFamily="34" charset="0"/>
                        </a:rPr>
                        <a:t>0.71</a:t>
                      </a:r>
                    </a:p>
                  </a:txBody>
                  <a:tcPr marL="9525" marR="9525" marT="9525" marB="0" anchor="b">
                    <a:noFill/>
                  </a:tcPr>
                </a:tc>
                <a:extLst>
                  <a:ext uri="{0D108BD9-81ED-4DB2-BD59-A6C34878D82A}">
                    <a16:rowId xmlns:a16="http://schemas.microsoft.com/office/drawing/2014/main" val="1886604692"/>
                  </a:ext>
                </a:extLst>
              </a:tr>
              <a:tr h="253365">
                <a:tc>
                  <a:txBody>
                    <a:bodyPr/>
                    <a:lstStyle/>
                    <a:p>
                      <a:pPr algn="l" fontAlgn="b"/>
                      <a:r>
                        <a:rPr lang="en-US" sz="1600" b="1" i="1" u="none" strike="noStrike" dirty="0">
                          <a:solidFill>
                            <a:srgbClr val="000000"/>
                          </a:solidFill>
                          <a:effectLst/>
                          <a:latin typeface="Calibri" panose="020F0502020204030204" pitchFamily="34" charset="0"/>
                        </a:rPr>
                        <a:t>Heifers in estrus, % of total</a:t>
                      </a:r>
                    </a:p>
                  </a:txBody>
                  <a:tcPr marL="9525" marR="9525" marT="9525" marB="0" anchor="b">
                    <a:noFill/>
                  </a:tcPr>
                </a:tc>
                <a:tc>
                  <a:txBody>
                    <a:bodyPr/>
                    <a:lstStyle/>
                    <a:p>
                      <a:pPr algn="ctr" fontAlgn="b"/>
                      <a:endParaRPr lang="en-US" sz="1600" b="1" i="0" u="none" strike="noStrike" dirty="0">
                        <a:solidFill>
                          <a:srgbClr val="0000CC"/>
                        </a:solidFill>
                        <a:effectLst/>
                        <a:latin typeface="Calibri" panose="020F0502020204030204" pitchFamily="34" charset="0"/>
                      </a:endParaRPr>
                    </a:p>
                  </a:txBody>
                  <a:tcPr marL="9525" marR="9525" marT="9525" marB="0" anchor="b">
                    <a:noFill/>
                  </a:tcPr>
                </a:tc>
                <a:tc>
                  <a:txBody>
                    <a:bodyPr/>
                    <a:lstStyle/>
                    <a:p>
                      <a:pPr algn="ctr" fontAlgn="b"/>
                      <a:endParaRPr lang="en-US" sz="1600" b="1" i="0" u="none" strike="noStrike" dirty="0">
                        <a:solidFill>
                          <a:schemeClr val="accent6">
                            <a:lumMod val="75000"/>
                          </a:schemeClr>
                        </a:solidFill>
                        <a:effectLst/>
                        <a:latin typeface="Calibri" panose="020F0502020204030204" pitchFamily="34" charset="0"/>
                      </a:endParaRPr>
                    </a:p>
                  </a:txBody>
                  <a:tcPr marL="9525" marR="9525" marT="9525" marB="0" anchor="b">
                    <a:noFill/>
                  </a:tcPr>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839095890"/>
                  </a:ext>
                </a:extLst>
              </a:tr>
              <a:tr h="253365">
                <a:tc>
                  <a:txBody>
                    <a:bodyPr/>
                    <a:lstStyle/>
                    <a:p>
                      <a:pPr algn="l" fontAlgn="b"/>
                      <a:r>
                        <a:rPr lang="en-US" sz="1600" b="0" i="0" u="none" strike="noStrike" dirty="0">
                          <a:solidFill>
                            <a:srgbClr val="000000"/>
                          </a:solidFill>
                          <a:effectLst/>
                          <a:latin typeface="Calibri" panose="020F0502020204030204" pitchFamily="34" charset="0"/>
                        </a:rPr>
                        <a:t>   day 101 to 105</a:t>
                      </a:r>
                    </a:p>
                  </a:txBody>
                  <a:tcPr marL="9525" marR="9525" marT="9525" marB="0" anchor="b">
                    <a:noFill/>
                  </a:tcPr>
                </a:tc>
                <a:tc>
                  <a:txBody>
                    <a:bodyPr/>
                    <a:lstStyle/>
                    <a:p>
                      <a:pPr algn="ctr" fontAlgn="b"/>
                      <a:r>
                        <a:rPr lang="en-US" sz="1600" b="1" i="0" u="none" strike="noStrike" dirty="0">
                          <a:solidFill>
                            <a:srgbClr val="0000CC"/>
                          </a:solidFill>
                          <a:effectLst/>
                          <a:latin typeface="Calibri" panose="020F0502020204030204" pitchFamily="34" charset="0"/>
                        </a:rPr>
                        <a:t>28.3</a:t>
                      </a:r>
                    </a:p>
                  </a:txBody>
                  <a:tcPr marL="9525" marR="9525" marT="9525" marB="0" anchor="b">
                    <a:noFill/>
                  </a:tcPr>
                </a:tc>
                <a:tc>
                  <a:txBody>
                    <a:bodyPr/>
                    <a:lstStyle/>
                    <a:p>
                      <a:pPr algn="ctr" fontAlgn="b"/>
                      <a:r>
                        <a:rPr lang="en-US" sz="1600" b="1" i="0" u="none" strike="noStrike" dirty="0">
                          <a:solidFill>
                            <a:schemeClr val="accent6">
                              <a:lumMod val="75000"/>
                            </a:schemeClr>
                          </a:solidFill>
                          <a:effectLst/>
                          <a:latin typeface="Calibri" panose="020F0502020204030204" pitchFamily="34" charset="0"/>
                        </a:rPr>
                        <a:t>28.9</a:t>
                      </a:r>
                    </a:p>
                  </a:txBody>
                  <a:tcPr marL="9525" marR="9525" marT="9525" marB="0" anchor="b">
                    <a:noFill/>
                  </a:tcPr>
                </a:tc>
                <a:tc>
                  <a:txBody>
                    <a:bodyPr/>
                    <a:lstStyle/>
                    <a:p>
                      <a:pPr algn="ctr" fontAlgn="b"/>
                      <a:r>
                        <a:rPr lang="en-US" sz="1600" b="0" i="0" u="none" strike="noStrike" dirty="0">
                          <a:solidFill>
                            <a:srgbClr val="000000"/>
                          </a:solidFill>
                          <a:effectLst/>
                          <a:latin typeface="Calibri" panose="020F0502020204030204" pitchFamily="34" charset="0"/>
                        </a:rPr>
                        <a:t>5.78</a:t>
                      </a:r>
                    </a:p>
                  </a:txBody>
                  <a:tcPr marL="9525" marR="9525" marT="9525" marB="0" anchor="b">
                    <a:noFill/>
                  </a:tcPr>
                </a:tc>
                <a:tc>
                  <a:txBody>
                    <a:bodyPr/>
                    <a:lstStyle/>
                    <a:p>
                      <a:pPr algn="ctr" fontAlgn="b"/>
                      <a:r>
                        <a:rPr lang="en-US" sz="1600" b="0" i="0" u="none" strike="noStrike" dirty="0">
                          <a:solidFill>
                            <a:srgbClr val="000000"/>
                          </a:solidFill>
                          <a:effectLst/>
                          <a:latin typeface="Calibri" panose="020F0502020204030204" pitchFamily="34" charset="0"/>
                        </a:rPr>
                        <a:t>0.94</a:t>
                      </a:r>
                    </a:p>
                  </a:txBody>
                  <a:tcPr marL="9525" marR="9525" marT="9525" marB="0" anchor="b">
                    <a:noFill/>
                  </a:tcPr>
                </a:tc>
                <a:extLst>
                  <a:ext uri="{0D108BD9-81ED-4DB2-BD59-A6C34878D82A}">
                    <a16:rowId xmlns:a16="http://schemas.microsoft.com/office/drawing/2014/main" val="1988750382"/>
                  </a:ext>
                </a:extLst>
              </a:tr>
              <a:tr h="253365">
                <a:tc>
                  <a:txBody>
                    <a:bodyPr/>
                    <a:lstStyle/>
                    <a:p>
                      <a:pPr algn="l" fontAlgn="b"/>
                      <a:r>
                        <a:rPr lang="en-US" sz="1600" b="0" i="0" u="none" strike="noStrike" dirty="0">
                          <a:solidFill>
                            <a:srgbClr val="000000"/>
                          </a:solidFill>
                          <a:effectLst/>
                          <a:latin typeface="Calibri" panose="020F0502020204030204" pitchFamily="34" charset="0"/>
                        </a:rPr>
                        <a:t>   day 113 to 115</a:t>
                      </a:r>
                    </a:p>
                  </a:txBody>
                  <a:tcPr marL="9525" marR="9525" marT="9525" marB="0" anchor="b">
                    <a:noFill/>
                  </a:tcPr>
                </a:tc>
                <a:tc>
                  <a:txBody>
                    <a:bodyPr/>
                    <a:lstStyle/>
                    <a:p>
                      <a:pPr algn="ctr" fontAlgn="b"/>
                      <a:r>
                        <a:rPr lang="en-US" sz="1600" b="1" i="0" u="none" strike="noStrike" dirty="0">
                          <a:solidFill>
                            <a:srgbClr val="0000CC"/>
                          </a:solidFill>
                          <a:effectLst/>
                          <a:latin typeface="Calibri" panose="020F0502020204030204" pitchFamily="34" charset="0"/>
                        </a:rPr>
                        <a:t>64.9</a:t>
                      </a:r>
                    </a:p>
                  </a:txBody>
                  <a:tcPr marL="9525" marR="9525" marT="9525" marB="0" anchor="b">
                    <a:noFill/>
                  </a:tcPr>
                </a:tc>
                <a:tc>
                  <a:txBody>
                    <a:bodyPr/>
                    <a:lstStyle/>
                    <a:p>
                      <a:pPr algn="ctr" fontAlgn="b"/>
                      <a:r>
                        <a:rPr lang="en-US" sz="1600" b="1" i="0" u="none" strike="noStrike" dirty="0">
                          <a:solidFill>
                            <a:schemeClr val="accent6">
                              <a:lumMod val="75000"/>
                            </a:schemeClr>
                          </a:solidFill>
                          <a:effectLst/>
                          <a:latin typeface="Calibri" panose="020F0502020204030204" pitchFamily="34" charset="0"/>
                        </a:rPr>
                        <a:t>63.9</a:t>
                      </a:r>
                    </a:p>
                  </a:txBody>
                  <a:tcPr marL="9525" marR="9525" marT="9525" marB="0" anchor="b">
                    <a:noFill/>
                  </a:tcPr>
                </a:tc>
                <a:tc>
                  <a:txBody>
                    <a:bodyPr/>
                    <a:lstStyle/>
                    <a:p>
                      <a:pPr algn="ctr" fontAlgn="b"/>
                      <a:r>
                        <a:rPr lang="en-US" sz="1600" b="0" i="0" u="none" strike="noStrike" dirty="0">
                          <a:solidFill>
                            <a:srgbClr val="000000"/>
                          </a:solidFill>
                          <a:effectLst/>
                          <a:latin typeface="Calibri" panose="020F0502020204030204" pitchFamily="34" charset="0"/>
                        </a:rPr>
                        <a:t>5.78</a:t>
                      </a:r>
                    </a:p>
                  </a:txBody>
                  <a:tcPr marL="9525" marR="9525" marT="9525" marB="0" anchor="b">
                    <a:noFill/>
                  </a:tcPr>
                </a:tc>
                <a:tc>
                  <a:txBody>
                    <a:bodyPr/>
                    <a:lstStyle/>
                    <a:p>
                      <a:pPr algn="ctr" fontAlgn="b"/>
                      <a:r>
                        <a:rPr lang="en-US" sz="1600" b="0" i="0" u="none" strike="noStrike" dirty="0">
                          <a:solidFill>
                            <a:srgbClr val="000000"/>
                          </a:solidFill>
                          <a:effectLst/>
                          <a:latin typeface="Calibri" panose="020F0502020204030204" pitchFamily="34" charset="0"/>
                        </a:rPr>
                        <a:t>0.90</a:t>
                      </a:r>
                    </a:p>
                  </a:txBody>
                  <a:tcPr marL="9525" marR="9525" marT="9525" marB="0" anchor="b">
                    <a:noFill/>
                  </a:tcPr>
                </a:tc>
                <a:extLst>
                  <a:ext uri="{0D108BD9-81ED-4DB2-BD59-A6C34878D82A}">
                    <a16:rowId xmlns:a16="http://schemas.microsoft.com/office/drawing/2014/main" val="538229946"/>
                  </a:ext>
                </a:extLst>
              </a:tr>
              <a:tr h="253365">
                <a:tc>
                  <a:txBody>
                    <a:bodyPr/>
                    <a:lstStyle/>
                    <a:p>
                      <a:pPr algn="l" fontAlgn="b"/>
                      <a:r>
                        <a:rPr lang="en-US" sz="1600" b="1" i="1" u="none" strike="noStrike" dirty="0">
                          <a:solidFill>
                            <a:srgbClr val="000000"/>
                          </a:solidFill>
                          <a:effectLst/>
                          <a:latin typeface="Calibri" panose="020F0502020204030204" pitchFamily="34" charset="0"/>
                        </a:rPr>
                        <a:t>Pregnant heifers, % of total</a:t>
                      </a:r>
                    </a:p>
                  </a:txBody>
                  <a:tcPr marL="9525" marR="9525" marT="9525" marB="0" anchor="b">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014308681"/>
                  </a:ext>
                </a:extLst>
              </a:tr>
              <a:tr h="253365">
                <a:tc>
                  <a:txBody>
                    <a:bodyPr/>
                    <a:lstStyle/>
                    <a:p>
                      <a:pPr algn="l" fontAlgn="b"/>
                      <a:r>
                        <a:rPr lang="en-US" sz="1600" b="0" i="0" u="none" strike="noStrike" dirty="0">
                          <a:solidFill>
                            <a:srgbClr val="000000"/>
                          </a:solidFill>
                          <a:effectLst/>
                          <a:latin typeface="Calibri" panose="020F0502020204030204" pitchFamily="34" charset="0"/>
                        </a:rPr>
                        <a:t>AI (</a:t>
                      </a:r>
                      <a:r>
                        <a:rPr lang="en-US" sz="1600" b="0" i="0" u="none" strike="noStrike" dirty="0">
                          <a:solidFill>
                            <a:srgbClr val="FF0000"/>
                          </a:solidFill>
                          <a:effectLst/>
                          <a:latin typeface="Calibri" panose="020F0502020204030204" pitchFamily="34" charset="0"/>
                        </a:rPr>
                        <a:t>day 154; Dec</a:t>
                      </a:r>
                      <a:r>
                        <a:rPr lang="en-US" sz="1600" b="0" i="0" u="none" strike="noStrike" dirty="0">
                          <a:solidFill>
                            <a:srgbClr val="000000"/>
                          </a:solidFill>
                          <a:effectLst/>
                          <a:latin typeface="Calibri" panose="020F0502020204030204" pitchFamily="34" charset="0"/>
                        </a:rPr>
                        <a:t>)</a:t>
                      </a:r>
                    </a:p>
                  </a:txBody>
                  <a:tcPr marL="9525" marR="9525" marT="9525" marB="0" anchor="b">
                    <a:noFill/>
                  </a:tcPr>
                </a:tc>
                <a:tc>
                  <a:txBody>
                    <a:bodyPr/>
                    <a:lstStyle/>
                    <a:p>
                      <a:pPr algn="ctr" fontAlgn="b"/>
                      <a:r>
                        <a:rPr lang="en-US" sz="1600" b="0" i="0" u="none" strike="noStrike" dirty="0">
                          <a:solidFill>
                            <a:srgbClr val="000000"/>
                          </a:solidFill>
                          <a:effectLst/>
                          <a:latin typeface="Calibri" panose="020F0502020204030204" pitchFamily="34" charset="0"/>
                        </a:rPr>
                        <a:t>39.1</a:t>
                      </a:r>
                    </a:p>
                  </a:txBody>
                  <a:tcPr marL="9525" marR="9525" marT="9525" marB="0" anchor="b">
                    <a:noFill/>
                  </a:tcPr>
                </a:tc>
                <a:tc>
                  <a:txBody>
                    <a:bodyPr/>
                    <a:lstStyle/>
                    <a:p>
                      <a:pPr algn="ctr" fontAlgn="b"/>
                      <a:r>
                        <a:rPr lang="en-US" sz="1600" b="0" i="0" u="none" strike="noStrike" dirty="0">
                          <a:solidFill>
                            <a:srgbClr val="000000"/>
                          </a:solidFill>
                          <a:effectLst/>
                          <a:latin typeface="Calibri" panose="020F0502020204030204" pitchFamily="34" charset="0"/>
                        </a:rPr>
                        <a:t>47.1</a:t>
                      </a:r>
                    </a:p>
                  </a:txBody>
                  <a:tcPr marL="9525" marR="9525" marT="9525" marB="0" anchor="b">
                    <a:noFill/>
                  </a:tcPr>
                </a:tc>
                <a:tc>
                  <a:txBody>
                    <a:bodyPr/>
                    <a:lstStyle/>
                    <a:p>
                      <a:pPr algn="ctr" fontAlgn="b"/>
                      <a:r>
                        <a:rPr lang="en-US" sz="1600" b="0" i="0" u="none" strike="noStrike" dirty="0">
                          <a:solidFill>
                            <a:srgbClr val="000000"/>
                          </a:solidFill>
                          <a:effectLst/>
                          <a:latin typeface="Calibri" panose="020F0502020204030204" pitchFamily="34" charset="0"/>
                        </a:rPr>
                        <a:t>6.11</a:t>
                      </a:r>
                    </a:p>
                  </a:txBody>
                  <a:tcPr marL="9525" marR="9525" marT="9525" marB="0" anchor="b">
                    <a:noFill/>
                  </a:tcPr>
                </a:tc>
                <a:tc>
                  <a:txBody>
                    <a:bodyPr/>
                    <a:lstStyle/>
                    <a:p>
                      <a:pPr algn="ctr" fontAlgn="b"/>
                      <a:r>
                        <a:rPr lang="en-US" sz="1600" b="0" i="0" u="none" strike="noStrike" dirty="0">
                          <a:solidFill>
                            <a:srgbClr val="000000"/>
                          </a:solidFill>
                          <a:effectLst/>
                          <a:latin typeface="Calibri" panose="020F0502020204030204" pitchFamily="34" charset="0"/>
                        </a:rPr>
                        <a:t>0.36</a:t>
                      </a:r>
                    </a:p>
                  </a:txBody>
                  <a:tcPr marL="9525" marR="9525" marT="9525" marB="0" anchor="b">
                    <a:noFill/>
                  </a:tcPr>
                </a:tc>
                <a:extLst>
                  <a:ext uri="{0D108BD9-81ED-4DB2-BD59-A6C34878D82A}">
                    <a16:rowId xmlns:a16="http://schemas.microsoft.com/office/drawing/2014/main" val="2378583973"/>
                  </a:ext>
                </a:extLst>
              </a:tr>
              <a:tr h="253365">
                <a:tc>
                  <a:txBody>
                    <a:bodyPr/>
                    <a:lstStyle/>
                    <a:p>
                      <a:pPr algn="l" fontAlgn="b"/>
                      <a:r>
                        <a:rPr lang="en-US" sz="1600" b="0" i="0" u="none" strike="noStrike" dirty="0">
                          <a:solidFill>
                            <a:srgbClr val="000000"/>
                          </a:solidFill>
                          <a:effectLst/>
                          <a:latin typeface="Calibri" panose="020F0502020204030204" pitchFamily="34" charset="0"/>
                        </a:rPr>
                        <a:t>Final (</a:t>
                      </a:r>
                      <a:r>
                        <a:rPr lang="en-US" sz="1600" b="0" i="0" u="none" strike="noStrike" dirty="0">
                          <a:solidFill>
                            <a:srgbClr val="FF0000"/>
                          </a:solidFill>
                          <a:effectLst/>
                          <a:latin typeface="Calibri" panose="020F0502020204030204" pitchFamily="34" charset="0"/>
                        </a:rPr>
                        <a:t>day 275; Apr</a:t>
                      </a:r>
                      <a:r>
                        <a:rPr lang="en-US" sz="1600" b="0" i="0" u="none" strike="noStrike" dirty="0">
                          <a:solidFill>
                            <a:srgbClr val="000000"/>
                          </a:solidFill>
                          <a:effectLst/>
                          <a:latin typeface="Calibri" panose="020F0502020204030204" pitchFamily="34" charset="0"/>
                        </a:rPr>
                        <a:t>)</a:t>
                      </a: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FF0000"/>
                          </a:solidFill>
                          <a:effectLst/>
                          <a:latin typeface="Calibri" panose="020F0502020204030204" pitchFamily="34" charset="0"/>
                        </a:rPr>
                        <a:t>84.4</a:t>
                      </a: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FF0000"/>
                          </a:solidFill>
                          <a:effectLst/>
                          <a:latin typeface="Calibri" panose="020F0502020204030204" pitchFamily="34" charset="0"/>
                        </a:rPr>
                        <a:t>94.8</a:t>
                      </a: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Calibri" panose="020F0502020204030204" pitchFamily="34" charset="0"/>
                        </a:rPr>
                        <a:t>3.62</a:t>
                      </a: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FF0000"/>
                          </a:solidFill>
                          <a:effectLst/>
                          <a:latin typeface="Calibri" panose="020F0502020204030204" pitchFamily="34" charset="0"/>
                        </a:rPr>
                        <a:t>0.04</a:t>
                      </a:r>
                    </a:p>
                  </a:txBody>
                  <a:tcPr marL="9525" marR="9525" marT="9525"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082878"/>
                  </a:ext>
                </a:extLst>
              </a:tr>
            </a:tbl>
          </a:graphicData>
        </a:graphic>
      </p:graphicFrame>
      <p:sp>
        <p:nvSpPr>
          <p:cNvPr id="8" name="Rectangle 7">
            <a:extLst>
              <a:ext uri="{FF2B5EF4-FFF2-40B4-BE49-F238E27FC236}">
                <a16:creationId xmlns:a16="http://schemas.microsoft.com/office/drawing/2014/main" id="{5E483F7C-F79D-254D-9F18-71591AF697B6}"/>
              </a:ext>
            </a:extLst>
          </p:cNvPr>
          <p:cNvSpPr/>
          <p:nvPr/>
        </p:nvSpPr>
        <p:spPr>
          <a:xfrm>
            <a:off x="6424246" y="6590212"/>
            <a:ext cx="2993677" cy="291234"/>
          </a:xfrm>
          <a:prstGeom prst="rect">
            <a:avLst/>
          </a:prstGeom>
        </p:spPr>
        <p:txBody>
          <a:bodyPr wrap="square">
            <a:spAutoFit/>
          </a:bodyPr>
          <a:lstStyle/>
          <a:p>
            <a:pPr marR="0" lvl="0">
              <a:lnSpc>
                <a:spcPct val="115000"/>
              </a:lnSpc>
              <a:spcBef>
                <a:spcPts val="0"/>
              </a:spcBef>
              <a:spcAft>
                <a:spcPts val="0"/>
              </a:spcAft>
              <a:buClr>
                <a:srgbClr val="000000"/>
              </a:buClr>
              <a:buSzPts val="1000"/>
            </a:pP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Moriel et al. (2022). J. Anim. Sci. </a:t>
            </a:r>
            <a:r>
              <a:rPr lang="pt-BR"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 </a:t>
            </a:r>
            <a:r>
              <a:rPr lang="pt-BR"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press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9" name="TextBox 8">
            <a:extLst>
              <a:ext uri="{FF2B5EF4-FFF2-40B4-BE49-F238E27FC236}">
                <a16:creationId xmlns:a16="http://schemas.microsoft.com/office/drawing/2014/main" id="{53A2E754-70CD-7747-A194-F8AAE92AFB4F}"/>
              </a:ext>
            </a:extLst>
          </p:cNvPr>
          <p:cNvSpPr txBox="1"/>
          <p:nvPr/>
        </p:nvSpPr>
        <p:spPr>
          <a:xfrm>
            <a:off x="98494" y="5366437"/>
            <a:ext cx="8870821" cy="1200329"/>
          </a:xfrm>
          <a:prstGeom prst="rect">
            <a:avLst/>
          </a:prstGeom>
          <a:solidFill>
            <a:schemeClr val="accent1">
              <a:lumMod val="20000"/>
              <a:lumOff val="80000"/>
            </a:schemeClr>
          </a:solidFill>
        </p:spPr>
        <p:txBody>
          <a:bodyPr wrap="square" rtlCol="0">
            <a:spAutoFit/>
          </a:bodyPr>
          <a:lstStyle/>
          <a:p>
            <a:pPr algn="ctr"/>
            <a:r>
              <a:rPr lang="en-US" sz="2400" i="1" dirty="0">
                <a:solidFill>
                  <a:srgbClr val="002060"/>
                </a:solidFill>
              </a:rPr>
              <a:t>Stair-step strategy reduced vaginal temperature during heat stress and improved growth and reproductive performance of heifers, without increasing feed costs</a:t>
            </a:r>
          </a:p>
        </p:txBody>
      </p:sp>
    </p:spTree>
    <p:extLst>
      <p:ext uri="{BB962C8B-B14F-4D97-AF65-F5344CB8AC3E}">
        <p14:creationId xmlns:p14="http://schemas.microsoft.com/office/powerpoint/2010/main" val="3780755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field of grass with a sunset in the background&#10;&#10;Description automatically generated with low confidence">
            <a:extLst>
              <a:ext uri="{FF2B5EF4-FFF2-40B4-BE49-F238E27FC236}">
                <a16:creationId xmlns:a16="http://schemas.microsoft.com/office/drawing/2014/main" id="{23158850-0AC5-B686-2F2B-2585CA8993C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27" name="Rectangle 2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392906" y="5317240"/>
            <a:ext cx="8408194" cy="744836"/>
          </a:xfrm>
        </p:spPr>
        <p:txBody>
          <a:bodyPr vert="horz" lIns="91440" tIns="45720" rIns="91440" bIns="45720" rtlCol="0" anchor="ctr">
            <a:normAutofit/>
          </a:bodyPr>
          <a:lstStyle/>
          <a:p>
            <a:pPr defTabSz="914400">
              <a:lnSpc>
                <a:spcPct val="90000"/>
              </a:lnSpc>
            </a:pPr>
            <a:r>
              <a:rPr lang="en-US" sz="3100" dirty="0">
                <a:solidFill>
                  <a:schemeClr val="tx1">
                    <a:lumMod val="85000"/>
                    <a:lumOff val="1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Precalving nutrition</a:t>
            </a:r>
          </a:p>
        </p:txBody>
      </p:sp>
      <p:cxnSp>
        <p:nvCxnSpPr>
          <p:cNvPr id="29" name="Straight Connector 2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4CB97-4EB7-C845-AB62-3B8F5FAAF027}"/>
              </a:ext>
            </a:extLst>
          </p:cNvPr>
          <p:cNvSpPr>
            <a:spLocks noGrp="1"/>
          </p:cNvSpPr>
          <p:nvPr>
            <p:ph type="title"/>
          </p:nvPr>
        </p:nvSpPr>
        <p:spPr>
          <a:xfrm>
            <a:off x="-1" y="38671"/>
            <a:ext cx="8558959" cy="1219431"/>
          </a:xfrm>
        </p:spPr>
        <p:txBody>
          <a:bodyPr>
            <a:noAutofit/>
          </a:bodyPr>
          <a:lstStyle/>
          <a:p>
            <a:pPr algn="l"/>
            <a:r>
              <a:rPr lang="en-US" sz="2100" dirty="0">
                <a:solidFill>
                  <a:srgbClr val="002060"/>
                </a:solidFill>
              </a:rPr>
              <a:t>Impacts of maternal precalving nutrition (</a:t>
            </a:r>
            <a:r>
              <a:rPr lang="en-US" sz="2100" i="1" dirty="0">
                <a:solidFill>
                  <a:srgbClr val="002060"/>
                </a:solidFill>
              </a:rPr>
              <a:t>No Supp.</a:t>
            </a:r>
            <a:r>
              <a:rPr lang="en-US" sz="2100" dirty="0">
                <a:solidFill>
                  <a:srgbClr val="002060"/>
                </a:solidFill>
              </a:rPr>
              <a:t> vs. </a:t>
            </a:r>
            <a:r>
              <a:rPr lang="en-US" sz="2100" i="1" dirty="0">
                <a:solidFill>
                  <a:srgbClr val="002060"/>
                </a:solidFill>
              </a:rPr>
              <a:t>Supp.</a:t>
            </a:r>
            <a:r>
              <a:rPr lang="en-US" sz="2100" dirty="0">
                <a:solidFill>
                  <a:srgbClr val="002060"/>
                </a:solidFill>
              </a:rPr>
              <a:t>) </a:t>
            </a:r>
            <a:br>
              <a:rPr lang="en-US" sz="2100" dirty="0">
                <a:solidFill>
                  <a:srgbClr val="002060"/>
                </a:solidFill>
              </a:rPr>
            </a:br>
            <a:r>
              <a:rPr lang="en-US" sz="2100" dirty="0">
                <a:solidFill>
                  <a:srgbClr val="002060"/>
                </a:solidFill>
              </a:rPr>
              <a:t>on body condition score (BCS) and reproduction of cows and growth and immune response of their calves (studies</a:t>
            </a:r>
            <a:r>
              <a:rPr lang="en-US" sz="2100" baseline="30000" dirty="0">
                <a:solidFill>
                  <a:srgbClr val="002060"/>
                </a:solidFill>
              </a:rPr>
              <a:t>1</a:t>
            </a:r>
            <a:r>
              <a:rPr lang="en-US" sz="2100" dirty="0">
                <a:solidFill>
                  <a:srgbClr val="002060"/>
                </a:solidFill>
              </a:rPr>
              <a:t> at the Range Cattle REC; Ona, FL)</a:t>
            </a:r>
          </a:p>
        </p:txBody>
      </p:sp>
      <p:graphicFrame>
        <p:nvGraphicFramePr>
          <p:cNvPr id="3" name="Table 2">
            <a:extLst>
              <a:ext uri="{FF2B5EF4-FFF2-40B4-BE49-F238E27FC236}">
                <a16:creationId xmlns:a16="http://schemas.microsoft.com/office/drawing/2014/main" id="{7437E38A-84A5-774B-A2D3-179015D1D450}"/>
              </a:ext>
            </a:extLst>
          </p:cNvPr>
          <p:cNvGraphicFramePr>
            <a:graphicFrameLocks noGrp="1"/>
          </p:cNvGraphicFramePr>
          <p:nvPr>
            <p:extLst>
              <p:ext uri="{D42A27DB-BD31-4B8C-83A1-F6EECF244321}">
                <p14:modId xmlns:p14="http://schemas.microsoft.com/office/powerpoint/2010/main" val="3638909864"/>
              </p:ext>
            </p:extLst>
          </p:nvPr>
        </p:nvGraphicFramePr>
        <p:xfrm>
          <a:off x="84221" y="1258102"/>
          <a:ext cx="8939463" cy="3021876"/>
        </p:xfrm>
        <a:graphic>
          <a:graphicData uri="http://schemas.openxmlformats.org/drawingml/2006/table">
            <a:tbl>
              <a:tblPr firstRow="1" firstCol="1" bandRow="1">
                <a:tableStyleId>{5C22544A-7EE6-4342-B048-85BDC9FD1C3A}</a:tableStyleId>
              </a:tblPr>
              <a:tblGrid>
                <a:gridCol w="1447043">
                  <a:extLst>
                    <a:ext uri="{9D8B030D-6E8A-4147-A177-3AD203B41FA5}">
                      <a16:colId xmlns:a16="http://schemas.microsoft.com/office/drawing/2014/main" val="1457807992"/>
                    </a:ext>
                  </a:extLst>
                </a:gridCol>
                <a:gridCol w="749242">
                  <a:extLst>
                    <a:ext uri="{9D8B030D-6E8A-4147-A177-3AD203B41FA5}">
                      <a16:colId xmlns:a16="http://schemas.microsoft.com/office/drawing/2014/main" val="4031638750"/>
                    </a:ext>
                  </a:extLst>
                </a:gridCol>
                <a:gridCol w="749242">
                  <a:extLst>
                    <a:ext uri="{9D8B030D-6E8A-4147-A177-3AD203B41FA5}">
                      <a16:colId xmlns:a16="http://schemas.microsoft.com/office/drawing/2014/main" val="196340935"/>
                    </a:ext>
                  </a:extLst>
                </a:gridCol>
                <a:gridCol w="749242">
                  <a:extLst>
                    <a:ext uri="{9D8B030D-6E8A-4147-A177-3AD203B41FA5}">
                      <a16:colId xmlns:a16="http://schemas.microsoft.com/office/drawing/2014/main" val="2987836589"/>
                    </a:ext>
                  </a:extLst>
                </a:gridCol>
                <a:gridCol w="749242">
                  <a:extLst>
                    <a:ext uri="{9D8B030D-6E8A-4147-A177-3AD203B41FA5}">
                      <a16:colId xmlns:a16="http://schemas.microsoft.com/office/drawing/2014/main" val="3411635142"/>
                    </a:ext>
                  </a:extLst>
                </a:gridCol>
                <a:gridCol w="749242">
                  <a:extLst>
                    <a:ext uri="{9D8B030D-6E8A-4147-A177-3AD203B41FA5}">
                      <a16:colId xmlns:a16="http://schemas.microsoft.com/office/drawing/2014/main" val="280001124"/>
                    </a:ext>
                  </a:extLst>
                </a:gridCol>
                <a:gridCol w="749242">
                  <a:extLst>
                    <a:ext uri="{9D8B030D-6E8A-4147-A177-3AD203B41FA5}">
                      <a16:colId xmlns:a16="http://schemas.microsoft.com/office/drawing/2014/main" val="100855015"/>
                    </a:ext>
                  </a:extLst>
                </a:gridCol>
                <a:gridCol w="749242">
                  <a:extLst>
                    <a:ext uri="{9D8B030D-6E8A-4147-A177-3AD203B41FA5}">
                      <a16:colId xmlns:a16="http://schemas.microsoft.com/office/drawing/2014/main" val="2764106894"/>
                    </a:ext>
                  </a:extLst>
                </a:gridCol>
                <a:gridCol w="749242">
                  <a:extLst>
                    <a:ext uri="{9D8B030D-6E8A-4147-A177-3AD203B41FA5}">
                      <a16:colId xmlns:a16="http://schemas.microsoft.com/office/drawing/2014/main" val="2194902158"/>
                    </a:ext>
                  </a:extLst>
                </a:gridCol>
                <a:gridCol w="749242">
                  <a:extLst>
                    <a:ext uri="{9D8B030D-6E8A-4147-A177-3AD203B41FA5}">
                      <a16:colId xmlns:a16="http://schemas.microsoft.com/office/drawing/2014/main" val="2182456747"/>
                    </a:ext>
                  </a:extLst>
                </a:gridCol>
                <a:gridCol w="749242">
                  <a:extLst>
                    <a:ext uri="{9D8B030D-6E8A-4147-A177-3AD203B41FA5}">
                      <a16:colId xmlns:a16="http://schemas.microsoft.com/office/drawing/2014/main" val="4231042346"/>
                    </a:ext>
                  </a:extLst>
                </a:gridCol>
              </a:tblGrid>
              <a:tr h="389709">
                <a:tc>
                  <a:txBody>
                    <a:bodyPr/>
                    <a:lstStyle/>
                    <a:p>
                      <a:endParaRPr lang="en-US" sz="1600" dirty="0">
                        <a:solidFill>
                          <a:schemeClr val="bg1"/>
                        </a:solidFill>
                        <a:effectLst/>
                        <a:latin typeface="+mn-lt"/>
                        <a:cs typeface="Times New Roman" panose="02020603050405020304" pitchFamily="18" charset="0"/>
                      </a:endParaRPr>
                    </a:p>
                  </a:txBody>
                  <a:tcPr marL="68580" marR="68580" marT="0" marB="0" anchor="b">
                    <a:solidFill>
                      <a:schemeClr val="bg1"/>
                    </a:solidFill>
                  </a:tcPr>
                </a:tc>
                <a:tc gridSpan="2">
                  <a:txBody>
                    <a:bodyPr/>
                    <a:lstStyle/>
                    <a:p>
                      <a:pPr marL="0" marR="0" algn="ctr">
                        <a:spcBef>
                          <a:spcPts val="0"/>
                        </a:spcBef>
                        <a:spcAft>
                          <a:spcPts val="0"/>
                        </a:spcAft>
                      </a:pPr>
                      <a:r>
                        <a:rPr lang="en-US" sz="1600" dirty="0">
                          <a:effectLst/>
                          <a:latin typeface="+mn-lt"/>
                        </a:rPr>
                        <a:t>Study 1</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schemeClr>
                    </a:solidFill>
                  </a:tcPr>
                </a:tc>
                <a:tc hMerge="1">
                  <a:txBody>
                    <a:bodyPr/>
                    <a:lstStyle/>
                    <a:p>
                      <a:endParaRPr lang="en-US"/>
                    </a:p>
                  </a:txBody>
                  <a:tcPr/>
                </a:tc>
                <a:tc gridSpan="2">
                  <a:txBody>
                    <a:bodyPr/>
                    <a:lstStyle/>
                    <a:p>
                      <a:pPr marL="0" marR="0" algn="ctr">
                        <a:spcBef>
                          <a:spcPts val="0"/>
                        </a:spcBef>
                        <a:spcAft>
                          <a:spcPts val="0"/>
                        </a:spcAft>
                      </a:pPr>
                      <a:r>
                        <a:rPr lang="en-US" sz="1600" dirty="0">
                          <a:solidFill>
                            <a:schemeClr val="bg1"/>
                          </a:solidFill>
                          <a:effectLst/>
                          <a:latin typeface="+mn-lt"/>
                        </a:rPr>
                        <a:t>Study 2</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solidFill>
                      <a:srgbClr val="002060"/>
                    </a:solidFill>
                  </a:tcPr>
                </a:tc>
                <a:tc hMerge="1">
                  <a:txBody>
                    <a:bodyPr/>
                    <a:lstStyle/>
                    <a:p>
                      <a:endParaRPr lang="en-US"/>
                    </a:p>
                  </a:txBody>
                  <a:tcPr/>
                </a:tc>
                <a:tc gridSpan="2">
                  <a:txBody>
                    <a:bodyPr/>
                    <a:lstStyle/>
                    <a:p>
                      <a:pPr marL="0" marR="0" algn="ctr">
                        <a:spcBef>
                          <a:spcPts val="0"/>
                        </a:spcBef>
                        <a:spcAft>
                          <a:spcPts val="0"/>
                        </a:spcAft>
                      </a:pPr>
                      <a:r>
                        <a:rPr lang="en-US" sz="1600" dirty="0">
                          <a:solidFill>
                            <a:schemeClr val="bg1"/>
                          </a:solidFill>
                          <a:effectLst/>
                          <a:latin typeface="+mn-lt"/>
                        </a:rPr>
                        <a:t>Study 3</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schemeClr>
                    </a:solidFill>
                  </a:tcPr>
                </a:tc>
                <a:tc hMerge="1">
                  <a:txBody>
                    <a:bodyPr/>
                    <a:lstStyle/>
                    <a:p>
                      <a:endParaRPr lang="en-US"/>
                    </a:p>
                  </a:txBody>
                  <a:tcPr/>
                </a:tc>
                <a:tc gridSpan="2">
                  <a:txBody>
                    <a:bodyPr/>
                    <a:lstStyle/>
                    <a:p>
                      <a:pPr marL="0" marR="0" algn="ctr">
                        <a:spcBef>
                          <a:spcPts val="0"/>
                        </a:spcBef>
                        <a:spcAft>
                          <a:spcPts val="0"/>
                        </a:spcAft>
                      </a:pPr>
                      <a:r>
                        <a:rPr lang="en-US" sz="1600" dirty="0">
                          <a:solidFill>
                            <a:schemeClr val="bg1"/>
                          </a:solidFill>
                          <a:effectLst/>
                          <a:latin typeface="+mn-lt"/>
                        </a:rPr>
                        <a:t>Study 4</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solidFill>
                      <a:srgbClr val="002060"/>
                    </a:solidFill>
                  </a:tcPr>
                </a:tc>
                <a:tc hMerge="1">
                  <a:txBody>
                    <a:bodyPr/>
                    <a:lstStyle/>
                    <a:p>
                      <a:endParaRPr lang="en-US"/>
                    </a:p>
                  </a:txBody>
                  <a:tcPr/>
                </a:tc>
                <a:tc gridSpan="2">
                  <a:txBody>
                    <a:bodyPr/>
                    <a:lstStyle/>
                    <a:p>
                      <a:pPr marL="0" marR="0" algn="ctr">
                        <a:spcBef>
                          <a:spcPts val="0"/>
                        </a:spcBef>
                        <a:spcAft>
                          <a:spcPts val="0"/>
                        </a:spcAft>
                      </a:pPr>
                      <a:r>
                        <a:rPr lang="en-US" sz="1600" dirty="0">
                          <a:solidFill>
                            <a:schemeClr val="bg1"/>
                          </a:solidFill>
                          <a:effectLst/>
                          <a:latin typeface="+mn-lt"/>
                        </a:rPr>
                        <a:t>Study 5</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schemeClr>
                    </a:solidFill>
                  </a:tcPr>
                </a:tc>
                <a:tc hMerge="1">
                  <a:txBody>
                    <a:bodyPr/>
                    <a:lstStyle/>
                    <a:p>
                      <a:endParaRPr lang="en-US"/>
                    </a:p>
                  </a:txBody>
                  <a:tcPr>
                    <a:solidFill>
                      <a:srgbClr val="002060"/>
                    </a:solidFill>
                  </a:tcPr>
                </a:tc>
                <a:extLst>
                  <a:ext uri="{0D108BD9-81ED-4DB2-BD59-A6C34878D82A}">
                    <a16:rowId xmlns:a16="http://schemas.microsoft.com/office/drawing/2014/main" val="1865129615"/>
                  </a:ext>
                </a:extLst>
              </a:tr>
              <a:tr h="389709">
                <a:tc>
                  <a:txBody>
                    <a:bodyPr/>
                    <a:lstStyle/>
                    <a:p>
                      <a:pPr marL="0" marR="0">
                        <a:spcBef>
                          <a:spcPts val="0"/>
                        </a:spcBef>
                        <a:spcAft>
                          <a:spcPts val="0"/>
                        </a:spcAft>
                      </a:pPr>
                      <a:r>
                        <a:rPr lang="en-US" sz="1600" dirty="0">
                          <a:solidFill>
                            <a:schemeClr val="bg1"/>
                          </a:solidFill>
                          <a:effectLst/>
                          <a:latin typeface="+mn-lt"/>
                        </a:rPr>
                        <a:t>Item</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1600" dirty="0">
                          <a:solidFill>
                            <a:schemeClr val="bg1"/>
                          </a:solidFill>
                          <a:effectLst/>
                          <a:latin typeface="+mn-lt"/>
                        </a:rPr>
                        <a:t>No Supp.</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600" dirty="0">
                          <a:solidFill>
                            <a:schemeClr val="bg1"/>
                          </a:solidFill>
                          <a:effectLst/>
                          <a:latin typeface="+mn-lt"/>
                        </a:rPr>
                        <a:t>Supp.</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600" dirty="0">
                          <a:solidFill>
                            <a:schemeClr val="bg1"/>
                          </a:solidFill>
                          <a:effectLst/>
                          <a:latin typeface="+mn-lt"/>
                        </a:rPr>
                        <a:t>No Supp.</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solidFill>
                      <a:srgbClr val="002060"/>
                    </a:solidFill>
                  </a:tcPr>
                </a:tc>
                <a:tc>
                  <a:txBody>
                    <a:bodyPr/>
                    <a:lstStyle/>
                    <a:p>
                      <a:pPr marL="0" marR="0" algn="ctr">
                        <a:spcBef>
                          <a:spcPts val="0"/>
                        </a:spcBef>
                        <a:spcAft>
                          <a:spcPts val="0"/>
                        </a:spcAft>
                      </a:pPr>
                      <a:r>
                        <a:rPr lang="en-US" sz="1600" dirty="0">
                          <a:solidFill>
                            <a:schemeClr val="bg1"/>
                          </a:solidFill>
                          <a:effectLst/>
                          <a:latin typeface="+mn-lt"/>
                        </a:rPr>
                        <a:t>Supp.</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solidFill>
                      <a:srgbClr val="002060"/>
                    </a:solidFill>
                  </a:tcPr>
                </a:tc>
                <a:tc>
                  <a:txBody>
                    <a:bodyPr/>
                    <a:lstStyle/>
                    <a:p>
                      <a:pPr marL="0" marR="0" algn="ctr">
                        <a:spcBef>
                          <a:spcPts val="0"/>
                        </a:spcBef>
                        <a:spcAft>
                          <a:spcPts val="0"/>
                        </a:spcAft>
                      </a:pPr>
                      <a:r>
                        <a:rPr lang="en-US" sz="1600" dirty="0">
                          <a:solidFill>
                            <a:schemeClr val="bg1"/>
                          </a:solidFill>
                          <a:effectLst/>
                          <a:latin typeface="+mn-lt"/>
                        </a:rPr>
                        <a:t>No Supp.</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600" dirty="0">
                          <a:solidFill>
                            <a:schemeClr val="bg1"/>
                          </a:solidFill>
                          <a:effectLst/>
                          <a:latin typeface="+mn-lt"/>
                        </a:rPr>
                        <a:t>Supp.</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600" dirty="0">
                          <a:solidFill>
                            <a:schemeClr val="bg1"/>
                          </a:solidFill>
                          <a:effectLst/>
                          <a:latin typeface="+mn-lt"/>
                        </a:rPr>
                        <a:t>No Supp.</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solidFill>
                      <a:srgbClr val="002060"/>
                    </a:solidFill>
                  </a:tcPr>
                </a:tc>
                <a:tc>
                  <a:txBody>
                    <a:bodyPr/>
                    <a:lstStyle/>
                    <a:p>
                      <a:pPr marL="0" marR="0" algn="ctr">
                        <a:spcBef>
                          <a:spcPts val="0"/>
                        </a:spcBef>
                        <a:spcAft>
                          <a:spcPts val="0"/>
                        </a:spcAft>
                      </a:pPr>
                      <a:r>
                        <a:rPr lang="en-US" sz="1600" dirty="0">
                          <a:solidFill>
                            <a:schemeClr val="bg1"/>
                          </a:solidFill>
                          <a:effectLst/>
                          <a:latin typeface="+mn-lt"/>
                        </a:rPr>
                        <a:t>Supp.</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solidFill>
                      <a:srgbClr val="002060"/>
                    </a:solidFill>
                  </a:tcPr>
                </a:tc>
                <a:tc>
                  <a:txBody>
                    <a:bodyPr/>
                    <a:lstStyle/>
                    <a:p>
                      <a:pPr marL="0" marR="0" algn="ctr">
                        <a:spcBef>
                          <a:spcPts val="0"/>
                        </a:spcBef>
                        <a:spcAft>
                          <a:spcPts val="0"/>
                        </a:spcAft>
                      </a:pPr>
                      <a:r>
                        <a:rPr lang="en-US" sz="1600" dirty="0">
                          <a:solidFill>
                            <a:schemeClr val="bg1"/>
                          </a:solidFill>
                          <a:effectLst/>
                          <a:latin typeface="+mn-lt"/>
                        </a:rPr>
                        <a:t>No Supp.</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600" dirty="0">
                          <a:solidFill>
                            <a:schemeClr val="bg1"/>
                          </a:solidFill>
                          <a:effectLst/>
                          <a:latin typeface="+mn-lt"/>
                        </a:rPr>
                        <a:t>Supp.</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schemeClr>
                    </a:solidFill>
                  </a:tcPr>
                </a:tc>
                <a:extLst>
                  <a:ext uri="{0D108BD9-81ED-4DB2-BD59-A6C34878D82A}">
                    <a16:rowId xmlns:a16="http://schemas.microsoft.com/office/drawing/2014/main" val="3827462719"/>
                  </a:ext>
                </a:extLst>
              </a:tr>
              <a:tr h="389709">
                <a:tc>
                  <a:txBody>
                    <a:bodyPr/>
                    <a:lstStyle/>
                    <a:p>
                      <a:pPr marL="0" marR="0">
                        <a:spcBef>
                          <a:spcPts val="0"/>
                        </a:spcBef>
                        <a:spcAft>
                          <a:spcPts val="0"/>
                        </a:spcAft>
                      </a:pPr>
                      <a:r>
                        <a:rPr lang="en-US" sz="1600" i="1" dirty="0">
                          <a:solidFill>
                            <a:schemeClr val="tx1"/>
                          </a:solidFill>
                          <a:effectLst/>
                          <a:latin typeface="+mn-lt"/>
                        </a:rPr>
                        <a:t>Initial BCS</a:t>
                      </a:r>
                      <a:endParaRPr lang="en-US" sz="1600" i="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800" dirty="0">
                          <a:effectLst/>
                          <a:latin typeface="+mn-lt"/>
                        </a:rPr>
                        <a:t>5.7</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800" dirty="0">
                          <a:effectLst/>
                          <a:latin typeface="+mn-lt"/>
                        </a:rPr>
                        <a:t>5.7</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800" dirty="0">
                          <a:effectLst/>
                          <a:latin typeface="+mn-lt"/>
                        </a:rPr>
                        <a:t>5.5</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latin typeface="+mn-lt"/>
                        </a:rPr>
                        <a:t>5.5</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mn-lt"/>
                        </a:rPr>
                        <a:t>5.3</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800" dirty="0">
                          <a:effectLst/>
                          <a:latin typeface="+mn-lt"/>
                        </a:rPr>
                        <a:t>5.4</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800">
                          <a:effectLst/>
                          <a:latin typeface="+mn-lt"/>
                        </a:rPr>
                        <a:t>5.0</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mn-lt"/>
                        </a:rPr>
                        <a:t>5.0</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5.5</a:t>
                      </a: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5.5 </a:t>
                      </a:r>
                    </a:p>
                  </a:txBody>
                  <a:tcPr marL="68580" marR="68580" marT="0" marB="0" anchor="ctr">
                    <a:solidFill>
                      <a:schemeClr val="accent6">
                        <a:lumMod val="20000"/>
                        <a:lumOff val="80000"/>
                      </a:schemeClr>
                    </a:solidFill>
                  </a:tcPr>
                </a:tc>
                <a:extLst>
                  <a:ext uri="{0D108BD9-81ED-4DB2-BD59-A6C34878D82A}">
                    <a16:rowId xmlns:a16="http://schemas.microsoft.com/office/drawing/2014/main" val="1005628280"/>
                  </a:ext>
                </a:extLst>
              </a:tr>
              <a:tr h="389709">
                <a:tc>
                  <a:txBody>
                    <a:bodyPr/>
                    <a:lstStyle/>
                    <a:p>
                      <a:pPr marL="0" marR="0">
                        <a:spcBef>
                          <a:spcPts val="0"/>
                        </a:spcBef>
                        <a:spcAft>
                          <a:spcPts val="0"/>
                        </a:spcAft>
                      </a:pPr>
                      <a:r>
                        <a:rPr lang="en-US" sz="1600" i="1" dirty="0">
                          <a:solidFill>
                            <a:schemeClr val="tx1"/>
                          </a:solidFill>
                          <a:effectLst/>
                          <a:latin typeface="+mn-lt"/>
                        </a:rPr>
                        <a:t>Calving BCS</a:t>
                      </a:r>
                      <a:endParaRPr lang="en-US" sz="1600" i="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800" dirty="0">
                          <a:effectLst/>
                          <a:latin typeface="+mn-lt"/>
                        </a:rPr>
                        <a:t>5.8</a:t>
                      </a:r>
                      <a:r>
                        <a:rPr lang="en-US" sz="1800" baseline="30000" dirty="0">
                          <a:effectLst/>
                          <a:latin typeface="+mn-lt"/>
                        </a:rPr>
                        <a:t>a</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spcBef>
                          <a:spcPts val="0"/>
                        </a:spcBef>
                        <a:spcAft>
                          <a:spcPts val="0"/>
                        </a:spcAft>
                      </a:pPr>
                      <a:r>
                        <a:rPr lang="en-US" sz="1800" dirty="0">
                          <a:effectLst/>
                          <a:latin typeface="+mn-lt"/>
                        </a:rPr>
                        <a:t>6.1</a:t>
                      </a:r>
                      <a:r>
                        <a:rPr lang="en-US" sz="1800" baseline="30000" dirty="0">
                          <a:effectLst/>
                          <a:latin typeface="+mn-lt"/>
                        </a:rPr>
                        <a:t>b</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spcBef>
                          <a:spcPts val="0"/>
                        </a:spcBef>
                        <a:spcAft>
                          <a:spcPts val="0"/>
                        </a:spcAft>
                      </a:pPr>
                      <a:r>
                        <a:rPr lang="en-US" sz="1800" dirty="0">
                          <a:effectLst/>
                          <a:latin typeface="+mn-lt"/>
                        </a:rPr>
                        <a:t>5.0</a:t>
                      </a:r>
                      <a:r>
                        <a:rPr lang="en-US" sz="1800" baseline="30000" dirty="0">
                          <a:effectLst/>
                          <a:latin typeface="+mn-lt"/>
                        </a:rPr>
                        <a:t>a</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mn-lt"/>
                        </a:rPr>
                        <a:t>5.4</a:t>
                      </a:r>
                      <a:r>
                        <a:rPr lang="en-US" sz="1800" baseline="30000" dirty="0">
                          <a:effectLst/>
                          <a:latin typeface="+mn-lt"/>
                        </a:rPr>
                        <a:t>b</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mn-lt"/>
                        </a:rPr>
                        <a:t>5.2</a:t>
                      </a:r>
                      <a:r>
                        <a:rPr lang="en-US" sz="1800" baseline="30000" dirty="0">
                          <a:effectLst/>
                          <a:latin typeface="+mn-lt"/>
                        </a:rPr>
                        <a:t>a</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spcBef>
                          <a:spcPts val="0"/>
                        </a:spcBef>
                        <a:spcAft>
                          <a:spcPts val="0"/>
                        </a:spcAft>
                      </a:pPr>
                      <a:r>
                        <a:rPr lang="en-US" sz="1800" dirty="0">
                          <a:effectLst/>
                          <a:latin typeface="+mn-lt"/>
                        </a:rPr>
                        <a:t>5.8</a:t>
                      </a:r>
                      <a:r>
                        <a:rPr lang="en-US" sz="1800" baseline="30000" dirty="0">
                          <a:effectLst/>
                          <a:latin typeface="+mn-lt"/>
                        </a:rPr>
                        <a:t>b</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spcBef>
                          <a:spcPts val="0"/>
                        </a:spcBef>
                        <a:spcAft>
                          <a:spcPts val="0"/>
                        </a:spcAft>
                      </a:pPr>
                      <a:r>
                        <a:rPr lang="en-US" sz="1800">
                          <a:effectLst/>
                          <a:latin typeface="+mn-lt"/>
                        </a:rPr>
                        <a:t>4.7</a:t>
                      </a:r>
                      <a:r>
                        <a:rPr lang="en-US" sz="1800" baseline="30000">
                          <a:effectLst/>
                          <a:latin typeface="+mn-lt"/>
                        </a:rPr>
                        <a:t>a</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mn-lt"/>
                        </a:rPr>
                        <a:t>5.6</a:t>
                      </a:r>
                      <a:r>
                        <a:rPr lang="en-US" sz="1800" baseline="30000" dirty="0">
                          <a:effectLst/>
                          <a:latin typeface="+mn-lt"/>
                        </a:rPr>
                        <a:t>b</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5.0</a:t>
                      </a:r>
                      <a:r>
                        <a:rPr lang="en-US" sz="1800" baseline="30000" dirty="0">
                          <a:effectLst/>
                          <a:latin typeface="+mn-lt"/>
                          <a:ea typeface="Calibri" panose="020F0502020204030204" pitchFamily="34" charset="0"/>
                          <a:cs typeface="Times New Roman" panose="02020603050405020304" pitchFamily="18" charset="0"/>
                        </a:rPr>
                        <a:t>a</a:t>
                      </a:r>
                    </a:p>
                  </a:txBody>
                  <a:tcPr marL="68580" marR="68580" marT="0" marB="0" anchor="ctr">
                    <a:solidFill>
                      <a:schemeClr val="accent6">
                        <a:lumMod val="40000"/>
                        <a:lumOff val="60000"/>
                      </a:schemeClr>
                    </a:solidFill>
                  </a:tcPr>
                </a:tc>
                <a:tc>
                  <a:txBody>
                    <a:bodyPr/>
                    <a:lstStyle/>
                    <a:p>
                      <a:pPr marL="0" marR="0" algn="ctr">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5.5</a:t>
                      </a:r>
                      <a:r>
                        <a:rPr lang="en-US" sz="1800" baseline="30000" dirty="0">
                          <a:effectLst/>
                          <a:latin typeface="+mn-lt"/>
                          <a:ea typeface="Calibri" panose="020F0502020204030204" pitchFamily="34" charset="0"/>
                          <a:cs typeface="Times New Roman" panose="02020603050405020304" pitchFamily="18" charset="0"/>
                        </a:rPr>
                        <a:t>b</a:t>
                      </a:r>
                    </a:p>
                  </a:txBody>
                  <a:tcPr marL="68580" marR="68580" marT="0" marB="0" anchor="ctr">
                    <a:solidFill>
                      <a:schemeClr val="accent6">
                        <a:lumMod val="40000"/>
                        <a:lumOff val="60000"/>
                      </a:schemeClr>
                    </a:solidFill>
                  </a:tcPr>
                </a:tc>
                <a:extLst>
                  <a:ext uri="{0D108BD9-81ED-4DB2-BD59-A6C34878D82A}">
                    <a16:rowId xmlns:a16="http://schemas.microsoft.com/office/drawing/2014/main" val="1941769844"/>
                  </a:ext>
                </a:extLst>
              </a:tr>
              <a:tr h="389709">
                <a:tc>
                  <a:txBody>
                    <a:bodyPr/>
                    <a:lstStyle/>
                    <a:p>
                      <a:pPr marL="0" marR="0">
                        <a:spcBef>
                          <a:spcPts val="0"/>
                        </a:spcBef>
                        <a:spcAft>
                          <a:spcPts val="0"/>
                        </a:spcAft>
                      </a:pPr>
                      <a:r>
                        <a:rPr lang="en-US" sz="1600" i="1" dirty="0">
                          <a:solidFill>
                            <a:schemeClr val="tx1"/>
                          </a:solidFill>
                          <a:effectLst/>
                          <a:latin typeface="+mn-lt"/>
                        </a:rPr>
                        <a:t>Pregnancy, % </a:t>
                      </a:r>
                      <a:endParaRPr lang="en-US" sz="1600" i="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800" dirty="0">
                          <a:effectLst/>
                          <a:latin typeface="+mn-lt"/>
                        </a:rPr>
                        <a:t>91.7</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800" dirty="0">
                          <a:effectLst/>
                          <a:latin typeface="+mn-lt"/>
                        </a:rPr>
                        <a:t>94.4</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800" dirty="0">
                          <a:effectLst/>
                          <a:latin typeface="+mn-lt"/>
                        </a:rPr>
                        <a:t>78.5</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mn-lt"/>
                        </a:rPr>
                        <a:t>75.8</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mn-lt"/>
                        </a:rPr>
                        <a:t>96.2</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800" dirty="0">
                          <a:effectLst/>
                          <a:latin typeface="+mn-lt"/>
                        </a:rPr>
                        <a:t>96.3</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800">
                          <a:effectLst/>
                          <a:latin typeface="+mn-lt"/>
                        </a:rPr>
                        <a:t>82</a:t>
                      </a:r>
                      <a:r>
                        <a:rPr lang="en-US" sz="1800" baseline="30000">
                          <a:effectLst/>
                          <a:latin typeface="+mn-lt"/>
                        </a:rPr>
                        <a:t>a</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mn-lt"/>
                        </a:rPr>
                        <a:t>95</a:t>
                      </a:r>
                      <a:r>
                        <a:rPr lang="en-US" sz="1800" baseline="30000" dirty="0">
                          <a:effectLst/>
                          <a:latin typeface="+mn-lt"/>
                        </a:rPr>
                        <a:t>b</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93.3</a:t>
                      </a: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86.8</a:t>
                      </a:r>
                    </a:p>
                  </a:txBody>
                  <a:tcPr marL="68580" marR="68580" marT="0" marB="0" anchor="ctr">
                    <a:solidFill>
                      <a:schemeClr val="accent6">
                        <a:lumMod val="20000"/>
                        <a:lumOff val="80000"/>
                      </a:schemeClr>
                    </a:solidFill>
                  </a:tcPr>
                </a:tc>
                <a:extLst>
                  <a:ext uri="{0D108BD9-81ED-4DB2-BD59-A6C34878D82A}">
                    <a16:rowId xmlns:a16="http://schemas.microsoft.com/office/drawing/2014/main" val="2855551342"/>
                  </a:ext>
                </a:extLst>
              </a:tr>
              <a:tr h="389709">
                <a:tc>
                  <a:txBody>
                    <a:bodyPr/>
                    <a:lstStyle/>
                    <a:p>
                      <a:pPr marL="0" marR="0">
                        <a:spcBef>
                          <a:spcPts val="0"/>
                        </a:spcBef>
                        <a:spcAft>
                          <a:spcPts val="0"/>
                        </a:spcAft>
                      </a:pPr>
                      <a:r>
                        <a:rPr lang="en-US" sz="1600" i="1" dirty="0">
                          <a:solidFill>
                            <a:schemeClr val="tx1"/>
                          </a:solidFill>
                          <a:effectLst/>
                          <a:latin typeface="+mn-lt"/>
                        </a:rPr>
                        <a:t>Calf weaning </a:t>
                      </a:r>
                      <a:br>
                        <a:rPr lang="en-US" sz="1600" i="1" dirty="0">
                          <a:solidFill>
                            <a:schemeClr val="tx1"/>
                          </a:solidFill>
                          <a:effectLst/>
                          <a:latin typeface="+mn-lt"/>
                        </a:rPr>
                      </a:br>
                      <a:r>
                        <a:rPr lang="en-US" sz="1600" i="1" dirty="0">
                          <a:solidFill>
                            <a:schemeClr val="tx1"/>
                          </a:solidFill>
                          <a:effectLst/>
                          <a:latin typeface="+mn-lt"/>
                        </a:rPr>
                        <a:t>weight, </a:t>
                      </a:r>
                      <a:r>
                        <a:rPr lang="en-US" sz="1600" i="1" dirty="0" err="1">
                          <a:solidFill>
                            <a:schemeClr val="tx1"/>
                          </a:solidFill>
                          <a:effectLst/>
                          <a:latin typeface="+mn-lt"/>
                        </a:rPr>
                        <a:t>lb</a:t>
                      </a:r>
                      <a:endParaRPr lang="en-US" sz="1600" i="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800" dirty="0">
                          <a:effectLst/>
                          <a:latin typeface="+mn-lt"/>
                        </a:rPr>
                        <a:t>275</a:t>
                      </a:r>
                      <a:r>
                        <a:rPr lang="en-US" sz="1800" baseline="30000" dirty="0">
                          <a:effectLst/>
                          <a:latin typeface="+mn-lt"/>
                        </a:rPr>
                        <a:t>a</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spcBef>
                          <a:spcPts val="0"/>
                        </a:spcBef>
                        <a:spcAft>
                          <a:spcPts val="0"/>
                        </a:spcAft>
                      </a:pPr>
                      <a:r>
                        <a:rPr lang="en-US" sz="1800" dirty="0">
                          <a:effectLst/>
                          <a:latin typeface="+mn-lt"/>
                        </a:rPr>
                        <a:t>295</a:t>
                      </a:r>
                      <a:r>
                        <a:rPr lang="en-US" sz="1800" baseline="30000" dirty="0">
                          <a:effectLst/>
                          <a:latin typeface="+mn-lt"/>
                        </a:rPr>
                        <a:t>b</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spcBef>
                          <a:spcPts val="0"/>
                        </a:spcBef>
                        <a:spcAft>
                          <a:spcPts val="0"/>
                        </a:spcAft>
                      </a:pPr>
                      <a:r>
                        <a:rPr lang="en-US" sz="1800" dirty="0">
                          <a:effectLst/>
                          <a:latin typeface="+mn-lt"/>
                        </a:rPr>
                        <a:t>579</a:t>
                      </a:r>
                      <a:r>
                        <a:rPr lang="en-US" sz="1800" baseline="30000" dirty="0">
                          <a:effectLst/>
                          <a:latin typeface="+mn-lt"/>
                        </a:rPr>
                        <a:t>a</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mn-lt"/>
                        </a:rPr>
                        <a:t>597</a:t>
                      </a:r>
                      <a:r>
                        <a:rPr lang="en-US" sz="1800" baseline="30000" dirty="0">
                          <a:effectLst/>
                          <a:latin typeface="+mn-lt"/>
                        </a:rPr>
                        <a:t>b</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mn-lt"/>
                        </a:rPr>
                        <a:t>561</a:t>
                      </a:r>
                      <a:r>
                        <a:rPr lang="en-US" sz="1800" baseline="30000" dirty="0">
                          <a:effectLst/>
                          <a:latin typeface="+mn-lt"/>
                        </a:rPr>
                        <a:t>a</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spcBef>
                          <a:spcPts val="0"/>
                        </a:spcBef>
                        <a:spcAft>
                          <a:spcPts val="0"/>
                        </a:spcAft>
                      </a:pPr>
                      <a:r>
                        <a:rPr lang="en-US" sz="1800" dirty="0">
                          <a:effectLst/>
                          <a:latin typeface="+mn-lt"/>
                        </a:rPr>
                        <a:t>591</a:t>
                      </a:r>
                      <a:r>
                        <a:rPr lang="en-US" sz="1800" baseline="30000" dirty="0">
                          <a:effectLst/>
                          <a:latin typeface="+mn-lt"/>
                        </a:rPr>
                        <a:t>b</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spcBef>
                          <a:spcPts val="0"/>
                        </a:spcBef>
                        <a:spcAft>
                          <a:spcPts val="0"/>
                        </a:spcAft>
                      </a:pPr>
                      <a:r>
                        <a:rPr lang="en-US" sz="1800" dirty="0">
                          <a:effectLst/>
                          <a:latin typeface="+mn-lt"/>
                        </a:rPr>
                        <a:t>535</a:t>
                      </a:r>
                      <a:r>
                        <a:rPr lang="en-US" sz="1800" baseline="30000" dirty="0">
                          <a:effectLst/>
                          <a:latin typeface="+mn-lt"/>
                        </a:rPr>
                        <a:t>a</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mn-lt"/>
                        </a:rPr>
                        <a:t>563</a:t>
                      </a:r>
                      <a:r>
                        <a:rPr lang="en-US" sz="1800" baseline="30000" dirty="0">
                          <a:effectLst/>
                          <a:latin typeface="+mn-lt"/>
                        </a:rPr>
                        <a:t>b</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557</a:t>
                      </a:r>
                      <a:r>
                        <a:rPr lang="en-US" sz="1800" baseline="30000" dirty="0">
                          <a:effectLst/>
                          <a:latin typeface="+mn-lt"/>
                          <a:ea typeface="Calibri" panose="020F0502020204030204" pitchFamily="34" charset="0"/>
                          <a:cs typeface="Times New Roman" panose="02020603050405020304" pitchFamily="18" charset="0"/>
                        </a:rPr>
                        <a:t>a</a:t>
                      </a:r>
                    </a:p>
                  </a:txBody>
                  <a:tcPr marL="68580" marR="68580" marT="0" marB="0" anchor="ctr">
                    <a:solidFill>
                      <a:schemeClr val="accent6">
                        <a:lumMod val="40000"/>
                        <a:lumOff val="60000"/>
                      </a:schemeClr>
                    </a:solidFill>
                  </a:tcPr>
                </a:tc>
                <a:tc>
                  <a:txBody>
                    <a:bodyPr/>
                    <a:lstStyle/>
                    <a:p>
                      <a:pPr marL="0" marR="0" algn="ctr">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581</a:t>
                      </a:r>
                      <a:r>
                        <a:rPr lang="en-US" sz="1800" baseline="30000" dirty="0">
                          <a:effectLst/>
                          <a:latin typeface="+mn-lt"/>
                          <a:ea typeface="Calibri" panose="020F0502020204030204" pitchFamily="34" charset="0"/>
                          <a:cs typeface="Times New Roman" panose="02020603050405020304" pitchFamily="18" charset="0"/>
                        </a:rPr>
                        <a:t>b</a:t>
                      </a:r>
                    </a:p>
                  </a:txBody>
                  <a:tcPr marL="68580" marR="68580" marT="0" marB="0" anchor="ctr">
                    <a:solidFill>
                      <a:schemeClr val="accent6">
                        <a:lumMod val="40000"/>
                        <a:lumOff val="60000"/>
                      </a:schemeClr>
                    </a:solidFill>
                  </a:tcPr>
                </a:tc>
                <a:extLst>
                  <a:ext uri="{0D108BD9-81ED-4DB2-BD59-A6C34878D82A}">
                    <a16:rowId xmlns:a16="http://schemas.microsoft.com/office/drawing/2014/main" val="3913202163"/>
                  </a:ext>
                </a:extLst>
              </a:tr>
              <a:tr h="389709">
                <a:tc>
                  <a:txBody>
                    <a:bodyPr/>
                    <a:lstStyle/>
                    <a:p>
                      <a:pPr marL="0" marR="0">
                        <a:spcBef>
                          <a:spcPts val="0"/>
                        </a:spcBef>
                        <a:spcAft>
                          <a:spcPts val="0"/>
                        </a:spcAft>
                      </a:pPr>
                      <a:r>
                        <a:rPr lang="en-US" sz="1600" i="1" dirty="0">
                          <a:solidFill>
                            <a:schemeClr val="tx1"/>
                          </a:solidFill>
                          <a:effectLst/>
                          <a:latin typeface="+mn-lt"/>
                        </a:rPr>
                        <a:t>Response to </a:t>
                      </a:r>
                      <a:br>
                        <a:rPr lang="en-US" sz="1600" i="1" dirty="0">
                          <a:solidFill>
                            <a:schemeClr val="tx1"/>
                          </a:solidFill>
                          <a:effectLst/>
                          <a:latin typeface="+mn-lt"/>
                        </a:rPr>
                      </a:br>
                      <a:r>
                        <a:rPr lang="en-US" sz="1600" i="1" dirty="0">
                          <a:solidFill>
                            <a:schemeClr val="tx1"/>
                          </a:solidFill>
                          <a:effectLst/>
                          <a:latin typeface="+mn-lt"/>
                        </a:rPr>
                        <a:t>vaccination, %</a:t>
                      </a:r>
                      <a:endParaRPr lang="en-US" sz="1600" i="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800" dirty="0">
                          <a:effectLst/>
                          <a:latin typeface="+mn-lt"/>
                        </a:rPr>
                        <a:t>56.1</a:t>
                      </a:r>
                      <a:r>
                        <a:rPr lang="en-US" sz="1800" baseline="30000" dirty="0">
                          <a:effectLst/>
                          <a:latin typeface="+mn-lt"/>
                        </a:rPr>
                        <a:t>a</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800" dirty="0">
                          <a:effectLst/>
                          <a:latin typeface="+mn-lt"/>
                        </a:rPr>
                        <a:t>81.5</a:t>
                      </a:r>
                      <a:r>
                        <a:rPr lang="en-US" sz="1800" baseline="30000" dirty="0">
                          <a:effectLst/>
                          <a:latin typeface="+mn-lt"/>
                        </a:rPr>
                        <a:t>b</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800">
                          <a:effectLst/>
                          <a:latin typeface="+mn-lt"/>
                        </a:rPr>
                        <a:t>-</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latin typeface="+mn-lt"/>
                        </a:rPr>
                        <a:t>-</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mn-lt"/>
                        </a:rPr>
                        <a:t>21</a:t>
                      </a:r>
                      <a:r>
                        <a:rPr lang="en-US" sz="1800" baseline="30000" dirty="0">
                          <a:effectLst/>
                          <a:latin typeface="+mn-lt"/>
                        </a:rPr>
                        <a:t>a</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800" dirty="0">
                          <a:effectLst/>
                          <a:latin typeface="+mn-lt"/>
                        </a:rPr>
                        <a:t>54</a:t>
                      </a:r>
                      <a:r>
                        <a:rPr lang="en-US" sz="1800" baseline="30000" dirty="0">
                          <a:effectLst/>
                          <a:latin typeface="+mn-lt"/>
                        </a:rPr>
                        <a:t>b</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800" dirty="0">
                          <a:effectLst/>
                          <a:latin typeface="+mn-lt"/>
                        </a:rPr>
                        <a:t>-</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mn-lt"/>
                        </a:rPr>
                        <a:t>-</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a:t>
                      </a: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a:t>
                      </a:r>
                    </a:p>
                  </a:txBody>
                  <a:tcPr marL="68580" marR="68580" marT="0" marB="0" anchor="ctr">
                    <a:solidFill>
                      <a:schemeClr val="accent6">
                        <a:lumMod val="20000"/>
                        <a:lumOff val="80000"/>
                      </a:schemeClr>
                    </a:solidFill>
                  </a:tcPr>
                </a:tc>
                <a:extLst>
                  <a:ext uri="{0D108BD9-81ED-4DB2-BD59-A6C34878D82A}">
                    <a16:rowId xmlns:a16="http://schemas.microsoft.com/office/drawing/2014/main" val="842882539"/>
                  </a:ext>
                </a:extLst>
              </a:tr>
            </a:tbl>
          </a:graphicData>
        </a:graphic>
      </p:graphicFrame>
      <p:sp>
        <p:nvSpPr>
          <p:cNvPr id="4" name="Rectangle 3">
            <a:extLst>
              <a:ext uri="{FF2B5EF4-FFF2-40B4-BE49-F238E27FC236}">
                <a16:creationId xmlns:a16="http://schemas.microsoft.com/office/drawing/2014/main" id="{B7F3ECCF-2C62-B747-A16A-45C5A732993A}"/>
              </a:ext>
            </a:extLst>
          </p:cNvPr>
          <p:cNvSpPr/>
          <p:nvPr/>
        </p:nvSpPr>
        <p:spPr>
          <a:xfrm>
            <a:off x="0" y="4279978"/>
            <a:ext cx="9059779" cy="2285177"/>
          </a:xfrm>
          <a:prstGeom prst="rect">
            <a:avLst/>
          </a:prstGeom>
        </p:spPr>
        <p:txBody>
          <a:bodyPr wrap="square">
            <a:spAutoFit/>
          </a:bodyPr>
          <a:lstStyle/>
          <a:p>
            <a:pPr algn="just">
              <a:spcAft>
                <a:spcPts val="1200"/>
              </a:spcAft>
            </a:pPr>
            <a:r>
              <a:rPr lang="en-US" sz="1400" baseline="30000" dirty="0">
                <a:solidFill>
                  <a:srgbClr val="000000"/>
                </a:solidFill>
                <a:ea typeface="Calibri" panose="020F0502020204030204" pitchFamily="34" charset="0"/>
              </a:rPr>
              <a:t>ab </a:t>
            </a:r>
            <a:r>
              <a:rPr lang="en-US" sz="1400" dirty="0">
                <a:solidFill>
                  <a:srgbClr val="000000"/>
                </a:solidFill>
                <a:ea typeface="Calibri" panose="020F0502020204030204" pitchFamily="34" charset="0"/>
              </a:rPr>
              <a:t>Means without a common superscript differed (</a:t>
            </a:r>
            <a:r>
              <a:rPr lang="en-US" sz="1400" i="1" dirty="0">
                <a:solidFill>
                  <a:srgbClr val="000000"/>
                </a:solidFill>
                <a:ea typeface="Calibri" panose="020F0502020204030204" pitchFamily="34" charset="0"/>
              </a:rPr>
              <a:t>P</a:t>
            </a:r>
            <a:r>
              <a:rPr lang="en-US" sz="1400" dirty="0">
                <a:solidFill>
                  <a:srgbClr val="000000"/>
                </a:solidFill>
                <a:ea typeface="Calibri" panose="020F0502020204030204" pitchFamily="34" charset="0"/>
              </a:rPr>
              <a:t> &lt; 0.05).</a:t>
            </a:r>
            <a:endParaRPr lang="en-US" sz="1600" dirty="0">
              <a:ea typeface="Calibri" panose="020F0502020204030204" pitchFamily="34" charset="0"/>
            </a:endParaRPr>
          </a:p>
          <a:p>
            <a:pPr algn="just"/>
            <a:r>
              <a:rPr lang="en-US" sz="1400" baseline="30000" dirty="0">
                <a:solidFill>
                  <a:srgbClr val="000000"/>
                </a:solidFill>
                <a:ea typeface="Calibri" panose="020F0502020204030204" pitchFamily="34" charset="0"/>
              </a:rPr>
              <a:t>1 </a:t>
            </a:r>
            <a:r>
              <a:rPr lang="en-US" sz="1400" u="sng" dirty="0">
                <a:solidFill>
                  <a:srgbClr val="000000"/>
                </a:solidFill>
                <a:ea typeface="Calibri" panose="020F0502020204030204" pitchFamily="34" charset="0"/>
              </a:rPr>
              <a:t>Study 1</a:t>
            </a:r>
            <a:r>
              <a:rPr lang="en-US" sz="1400" dirty="0">
                <a:solidFill>
                  <a:srgbClr val="000000"/>
                </a:solidFill>
                <a:ea typeface="Calibri" panose="020F0502020204030204" pitchFamily="34" charset="0"/>
              </a:rPr>
              <a:t> = 0 or 2.2 </a:t>
            </a:r>
            <a:r>
              <a:rPr lang="en-US" sz="1400" dirty="0" err="1">
                <a:solidFill>
                  <a:srgbClr val="000000"/>
                </a:solidFill>
                <a:ea typeface="Calibri" panose="020F0502020204030204" pitchFamily="34" charset="0"/>
              </a:rPr>
              <a:t>lb</a:t>
            </a:r>
            <a:r>
              <a:rPr lang="en-US" sz="1400" dirty="0">
                <a:solidFill>
                  <a:srgbClr val="000000"/>
                </a:solidFill>
                <a:ea typeface="Calibri" panose="020F0502020204030204" pitchFamily="34" charset="0"/>
              </a:rPr>
              <a:t>/day of molasses + urea for 57 days before calving (</a:t>
            </a:r>
            <a:r>
              <a:rPr lang="en-US" sz="1400" i="1" dirty="0">
                <a:solidFill>
                  <a:srgbClr val="000000"/>
                </a:solidFill>
                <a:ea typeface="Calibri" panose="020F0502020204030204" pitchFamily="34" charset="0"/>
              </a:rPr>
              <a:t>Moriel et al., 2020</a:t>
            </a:r>
            <a:r>
              <a:rPr lang="en-US" sz="1400" dirty="0">
                <a:solidFill>
                  <a:srgbClr val="000000"/>
                </a:solidFill>
                <a:ea typeface="Calibri" panose="020F0502020204030204" pitchFamily="34" charset="0"/>
              </a:rPr>
              <a:t>). </a:t>
            </a:r>
            <a:r>
              <a:rPr lang="en-US" sz="1200" dirty="0">
                <a:hlinkClick r:id="rId2"/>
              </a:rPr>
              <a:t>doi:10.1093/jas/skaa123</a:t>
            </a:r>
            <a:r>
              <a:rPr lang="en-US" sz="1200" dirty="0"/>
              <a:t> </a:t>
            </a:r>
            <a:endParaRPr lang="en-US" sz="1600" dirty="0">
              <a:ea typeface="Calibri" panose="020F0502020204030204" pitchFamily="34" charset="0"/>
            </a:endParaRPr>
          </a:p>
          <a:p>
            <a:pPr algn="just"/>
            <a:r>
              <a:rPr lang="en-US" sz="1400" dirty="0">
                <a:solidFill>
                  <a:srgbClr val="000000"/>
                </a:solidFill>
                <a:ea typeface="Calibri" panose="020F0502020204030204" pitchFamily="34" charset="0"/>
              </a:rPr>
              <a:t>  </a:t>
            </a:r>
            <a:r>
              <a:rPr lang="en-US" sz="1400" u="sng" dirty="0">
                <a:solidFill>
                  <a:srgbClr val="000000"/>
                </a:solidFill>
                <a:ea typeface="Calibri" panose="020F0502020204030204" pitchFamily="34" charset="0"/>
              </a:rPr>
              <a:t>Study 2</a:t>
            </a:r>
            <a:r>
              <a:rPr lang="en-US" sz="1400" dirty="0">
                <a:solidFill>
                  <a:srgbClr val="000000"/>
                </a:solidFill>
                <a:ea typeface="Calibri" panose="020F0502020204030204" pitchFamily="34" charset="0"/>
              </a:rPr>
              <a:t> = 0 or 2.2 </a:t>
            </a:r>
            <a:r>
              <a:rPr lang="en-US" sz="1400" dirty="0" err="1">
                <a:solidFill>
                  <a:srgbClr val="000000"/>
                </a:solidFill>
                <a:ea typeface="Calibri" panose="020F0502020204030204" pitchFamily="34" charset="0"/>
              </a:rPr>
              <a:t>lb</a:t>
            </a:r>
            <a:r>
              <a:rPr lang="en-US" sz="1400" dirty="0">
                <a:solidFill>
                  <a:srgbClr val="000000"/>
                </a:solidFill>
                <a:ea typeface="Calibri" panose="020F0502020204030204" pitchFamily="34" charset="0"/>
              </a:rPr>
              <a:t>/day of molasses + urea for 47 days before calving (</a:t>
            </a:r>
            <a:r>
              <a:rPr lang="en-US" sz="1400" i="1" dirty="0">
                <a:solidFill>
                  <a:srgbClr val="000000"/>
                </a:solidFill>
                <a:ea typeface="Calibri" panose="020F0502020204030204" pitchFamily="34" charset="0"/>
              </a:rPr>
              <a:t>Palmer et al., 2020</a:t>
            </a:r>
            <a:r>
              <a:rPr lang="en-US" sz="1400" dirty="0">
                <a:solidFill>
                  <a:srgbClr val="000000"/>
                </a:solidFill>
                <a:ea typeface="Calibri" panose="020F0502020204030204" pitchFamily="34" charset="0"/>
              </a:rPr>
              <a:t>). </a:t>
            </a:r>
            <a:r>
              <a:rPr lang="en-US" sz="1200" u="sng" dirty="0">
                <a:hlinkClick r:id="rId3"/>
              </a:rPr>
              <a:t>doi:10.1016/j.livsci.2020.104176</a:t>
            </a:r>
            <a:r>
              <a:rPr lang="en-US" sz="1200" dirty="0"/>
              <a:t> </a:t>
            </a:r>
            <a:endParaRPr lang="en-US" sz="1200" dirty="0">
              <a:ea typeface="Calibri" panose="020F0502020204030204" pitchFamily="34" charset="0"/>
            </a:endParaRPr>
          </a:p>
          <a:p>
            <a:pPr algn="just"/>
            <a:r>
              <a:rPr lang="en-US" sz="1400" dirty="0">
                <a:solidFill>
                  <a:srgbClr val="000000"/>
                </a:solidFill>
                <a:ea typeface="Calibri" panose="020F0502020204030204" pitchFamily="34" charset="0"/>
              </a:rPr>
              <a:t>  </a:t>
            </a:r>
            <a:r>
              <a:rPr lang="en-US" sz="1400" u="sng" dirty="0">
                <a:solidFill>
                  <a:srgbClr val="000000"/>
                </a:solidFill>
                <a:ea typeface="Calibri" panose="020F0502020204030204" pitchFamily="34" charset="0"/>
              </a:rPr>
              <a:t>Study 3</a:t>
            </a:r>
            <a:r>
              <a:rPr lang="en-US" sz="1400" dirty="0">
                <a:solidFill>
                  <a:srgbClr val="000000"/>
                </a:solidFill>
                <a:ea typeface="Calibri" panose="020F0502020204030204" pitchFamily="34" charset="0"/>
              </a:rPr>
              <a:t> = 0 or 2.2 </a:t>
            </a:r>
            <a:r>
              <a:rPr lang="en-US" sz="1400" dirty="0" err="1">
                <a:solidFill>
                  <a:srgbClr val="000000"/>
                </a:solidFill>
                <a:ea typeface="Calibri" panose="020F0502020204030204" pitchFamily="34" charset="0"/>
              </a:rPr>
              <a:t>lb</a:t>
            </a:r>
            <a:r>
              <a:rPr lang="en-US" sz="1400" dirty="0">
                <a:solidFill>
                  <a:srgbClr val="000000"/>
                </a:solidFill>
                <a:ea typeface="Calibri" panose="020F0502020204030204" pitchFamily="34" charset="0"/>
              </a:rPr>
              <a:t>/day of dried distillers grains for 90 days before calving (</a:t>
            </a:r>
            <a:r>
              <a:rPr lang="en-US" sz="1400" i="1" dirty="0">
                <a:solidFill>
                  <a:srgbClr val="000000"/>
                </a:solidFill>
                <a:ea typeface="Calibri" panose="020F0502020204030204" pitchFamily="34" charset="0"/>
              </a:rPr>
              <a:t>Palmer et al., 2022</a:t>
            </a:r>
            <a:r>
              <a:rPr lang="en-US" sz="1400" dirty="0">
                <a:solidFill>
                  <a:srgbClr val="000000"/>
                </a:solidFill>
                <a:ea typeface="Calibri" panose="020F0502020204030204" pitchFamily="34" charset="0"/>
              </a:rPr>
              <a:t>). </a:t>
            </a:r>
            <a:r>
              <a:rPr lang="en-US" sz="1200" dirty="0">
                <a:solidFill>
                  <a:srgbClr val="000000"/>
                </a:solidFill>
                <a:ea typeface="Calibri" panose="020F0502020204030204" pitchFamily="34" charset="0"/>
                <a:hlinkClick r:id="rId4"/>
              </a:rPr>
              <a:t>doi:10.1093/jas/skac022</a:t>
            </a:r>
            <a:r>
              <a:rPr lang="en-US" sz="1200" dirty="0">
                <a:solidFill>
                  <a:srgbClr val="000000"/>
                </a:solidFill>
                <a:ea typeface="Calibri" panose="020F0502020204030204" pitchFamily="34" charset="0"/>
              </a:rPr>
              <a:t> </a:t>
            </a:r>
            <a:endParaRPr lang="en-US" sz="1200" dirty="0">
              <a:ea typeface="Calibri" panose="020F0502020204030204" pitchFamily="34" charset="0"/>
            </a:endParaRPr>
          </a:p>
          <a:p>
            <a:pPr algn="just"/>
            <a:r>
              <a:rPr lang="en-US" sz="1400" dirty="0">
                <a:solidFill>
                  <a:srgbClr val="000000"/>
                </a:solidFill>
                <a:ea typeface="Calibri" panose="020F0502020204030204" pitchFamily="34" charset="0"/>
              </a:rPr>
              <a:t>  </a:t>
            </a:r>
            <a:r>
              <a:rPr lang="en-US" sz="1400" u="sng" dirty="0">
                <a:solidFill>
                  <a:srgbClr val="000000"/>
                </a:solidFill>
                <a:ea typeface="Calibri" panose="020F0502020204030204" pitchFamily="34" charset="0"/>
              </a:rPr>
              <a:t>Study 4</a:t>
            </a:r>
            <a:r>
              <a:rPr lang="en-US" sz="1400" dirty="0">
                <a:solidFill>
                  <a:srgbClr val="000000"/>
                </a:solidFill>
                <a:ea typeface="Calibri" panose="020F0502020204030204" pitchFamily="34" charset="0"/>
              </a:rPr>
              <a:t> = 0 or 2.2 </a:t>
            </a:r>
            <a:r>
              <a:rPr lang="en-US" sz="1400" dirty="0" err="1">
                <a:solidFill>
                  <a:srgbClr val="000000"/>
                </a:solidFill>
                <a:ea typeface="Calibri" panose="020F0502020204030204" pitchFamily="34" charset="0"/>
              </a:rPr>
              <a:t>lb</a:t>
            </a:r>
            <a:r>
              <a:rPr lang="en-US" sz="1400" dirty="0">
                <a:solidFill>
                  <a:srgbClr val="000000"/>
                </a:solidFill>
                <a:ea typeface="Calibri" panose="020F0502020204030204" pitchFamily="34" charset="0"/>
              </a:rPr>
              <a:t>/day dried distillers grains for 70 days before calving (</a:t>
            </a:r>
            <a:r>
              <a:rPr lang="en-US" sz="1400" i="1" dirty="0" err="1">
                <a:solidFill>
                  <a:srgbClr val="000000"/>
                </a:solidFill>
                <a:ea typeface="Calibri" panose="020F0502020204030204" pitchFamily="34" charset="0"/>
              </a:rPr>
              <a:t>Izquierdo</a:t>
            </a:r>
            <a:r>
              <a:rPr lang="en-US" sz="1400" i="1" dirty="0">
                <a:solidFill>
                  <a:srgbClr val="000000"/>
                </a:solidFill>
                <a:ea typeface="Calibri" panose="020F0502020204030204" pitchFamily="34" charset="0"/>
              </a:rPr>
              <a:t> et al., 2022</a:t>
            </a:r>
            <a:r>
              <a:rPr lang="en-US" sz="1400" dirty="0">
                <a:solidFill>
                  <a:srgbClr val="000000"/>
                </a:solidFill>
                <a:ea typeface="Calibri" panose="020F0502020204030204" pitchFamily="34" charset="0"/>
              </a:rPr>
              <a:t>). In review</a:t>
            </a:r>
            <a:endParaRPr lang="en-US" sz="1600" dirty="0">
              <a:ea typeface="Calibri" panose="020F0502020204030204" pitchFamily="34" charset="0"/>
            </a:endParaRPr>
          </a:p>
          <a:p>
            <a:pPr algn="just"/>
            <a:r>
              <a:rPr lang="en-US" sz="1400" dirty="0">
                <a:solidFill>
                  <a:srgbClr val="000000"/>
                </a:solidFill>
                <a:ea typeface="Calibri" panose="020F0502020204030204" pitchFamily="34" charset="0"/>
              </a:rPr>
              <a:t>  </a:t>
            </a:r>
            <a:r>
              <a:rPr lang="en-US" sz="1400" u="sng" dirty="0">
                <a:solidFill>
                  <a:srgbClr val="000000"/>
                </a:solidFill>
                <a:ea typeface="Calibri" panose="020F0502020204030204" pitchFamily="34" charset="0"/>
              </a:rPr>
              <a:t>Study 5</a:t>
            </a:r>
            <a:r>
              <a:rPr lang="en-US" sz="1400" dirty="0">
                <a:solidFill>
                  <a:srgbClr val="000000"/>
                </a:solidFill>
                <a:ea typeface="Calibri" panose="020F0502020204030204" pitchFamily="34" charset="0"/>
              </a:rPr>
              <a:t> = 0 or 2.2 </a:t>
            </a:r>
            <a:r>
              <a:rPr lang="en-US" sz="1400" dirty="0" err="1">
                <a:solidFill>
                  <a:srgbClr val="000000"/>
                </a:solidFill>
                <a:ea typeface="Calibri" panose="020F0502020204030204" pitchFamily="34" charset="0"/>
              </a:rPr>
              <a:t>lb</a:t>
            </a:r>
            <a:r>
              <a:rPr lang="en-US" sz="1400" dirty="0">
                <a:solidFill>
                  <a:srgbClr val="000000"/>
                </a:solidFill>
                <a:ea typeface="Calibri" panose="020F0502020204030204" pitchFamily="34" charset="0"/>
              </a:rPr>
              <a:t>/day dried distillers grains for 77 days before calving (</a:t>
            </a:r>
            <a:r>
              <a:rPr lang="en-US" sz="1400" i="1" dirty="0">
                <a:solidFill>
                  <a:srgbClr val="000000"/>
                </a:solidFill>
                <a:ea typeface="Calibri" panose="020F0502020204030204" pitchFamily="34" charset="0"/>
              </a:rPr>
              <a:t>Vedovatto et al., 2022</a:t>
            </a:r>
            <a:r>
              <a:rPr lang="en-US" sz="1400" dirty="0">
                <a:solidFill>
                  <a:srgbClr val="000000"/>
                </a:solidFill>
                <a:ea typeface="Calibri" panose="020F0502020204030204" pitchFamily="34" charset="0"/>
              </a:rPr>
              <a:t>). In review</a:t>
            </a:r>
          </a:p>
          <a:p>
            <a:pPr algn="just"/>
            <a:endParaRPr lang="en-US" sz="1400" dirty="0">
              <a:solidFill>
                <a:srgbClr val="000000"/>
              </a:solidFill>
              <a:ea typeface="Calibri" panose="020F0502020204030204" pitchFamily="34" charset="0"/>
            </a:endParaRPr>
          </a:p>
          <a:p>
            <a:pPr algn="just"/>
            <a:r>
              <a:rPr lang="en-US" sz="1400" dirty="0">
                <a:solidFill>
                  <a:srgbClr val="000000"/>
                </a:solidFill>
                <a:ea typeface="Calibri" panose="020F0502020204030204" pitchFamily="34" charset="0"/>
              </a:rPr>
              <a:t>In all studies, cows and their calves were managed similarly from calving until calf weaning. Calves were early weaned at 2 to 3 months of age in Study 1 and normally weaned at 8 to 9 months of age in Studies 2, 3, 4, and 5.</a:t>
            </a:r>
            <a:endParaRPr lang="en-US" sz="1600" dirty="0">
              <a:ea typeface="Calibri" panose="020F0502020204030204" pitchFamily="34" charset="0"/>
            </a:endParaRPr>
          </a:p>
          <a:p>
            <a:pPr algn="just">
              <a:lnSpc>
                <a:spcPct val="115000"/>
              </a:lnSpc>
            </a:pPr>
            <a:r>
              <a:rPr lang="en-US" sz="600" dirty="0">
                <a:solidFill>
                  <a:srgbClr val="000000"/>
                </a:solidFill>
                <a:ea typeface="Calibri" panose="020F0502020204030204" pitchFamily="34" charset="0"/>
              </a:rPr>
              <a:t> </a:t>
            </a:r>
            <a:endParaRPr lang="en-US" sz="1600" dirty="0">
              <a:effectLst/>
              <a:ea typeface="Calibri" panose="020F0502020204030204" pitchFamily="34" charset="0"/>
            </a:endParaRPr>
          </a:p>
        </p:txBody>
      </p:sp>
      <p:sp>
        <p:nvSpPr>
          <p:cNvPr id="5" name="Rectangle 4">
            <a:extLst>
              <a:ext uri="{FF2B5EF4-FFF2-40B4-BE49-F238E27FC236}">
                <a16:creationId xmlns:a16="http://schemas.microsoft.com/office/drawing/2014/main" id="{D32EFEAF-1B0A-2F44-8A8D-BC6B334F27E7}"/>
              </a:ext>
            </a:extLst>
          </p:cNvPr>
          <p:cNvSpPr/>
          <p:nvPr/>
        </p:nvSpPr>
        <p:spPr>
          <a:xfrm>
            <a:off x="0" y="6781231"/>
            <a:ext cx="9144001" cy="76769"/>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433DEACB-6AE5-DE48-90E8-9B46784E9F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0492" y="183181"/>
            <a:ext cx="1463723" cy="272516"/>
          </a:xfrm>
          <a:prstGeom prst="rect">
            <a:avLst/>
          </a:prstGeom>
        </p:spPr>
      </p:pic>
      <p:sp>
        <p:nvSpPr>
          <p:cNvPr id="7" name="Rectangle 6">
            <a:extLst>
              <a:ext uri="{FF2B5EF4-FFF2-40B4-BE49-F238E27FC236}">
                <a16:creationId xmlns:a16="http://schemas.microsoft.com/office/drawing/2014/main" id="{C5F2CBED-F17C-4F42-AEA4-A5FF18E66154}"/>
              </a:ext>
            </a:extLst>
          </p:cNvPr>
          <p:cNvSpPr/>
          <p:nvPr/>
        </p:nvSpPr>
        <p:spPr>
          <a:xfrm>
            <a:off x="-1" y="-23365"/>
            <a:ext cx="9144000" cy="124073"/>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417940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63A8C06D-07D4-F24B-B8F1-D47EDF79F7AC}"/>
              </a:ext>
            </a:extLst>
          </p:cNvPr>
          <p:cNvSpPr txBox="1">
            <a:spLocks/>
          </p:cNvSpPr>
          <p:nvPr/>
        </p:nvSpPr>
        <p:spPr>
          <a:xfrm>
            <a:off x="0" y="0"/>
            <a:ext cx="9144000" cy="492369"/>
          </a:xfrm>
          <a:prstGeom prst="rect">
            <a:avLst/>
          </a:prstGeom>
          <a:solidFill>
            <a:srgbClr val="0432FF"/>
          </a:solidFill>
          <a:effectLst/>
        </p:spPr>
        <p:txBody>
          <a:bodyPr vert="horz" lIns="91440" tIns="45720" rIns="91440" bIns="45720" rtlCol="0" anchor="ctr">
            <a:noAutofit/>
          </a:bodyPr>
          <a:lstStyle/>
          <a:p>
            <a:pPr defTabSz="914377">
              <a:spcBef>
                <a:spcPct val="0"/>
              </a:spcBef>
              <a:defRPr/>
            </a:pPr>
            <a:r>
              <a:rPr lang="en-US" sz="2800" dirty="0">
                <a:solidFill>
                  <a:schemeClr val="bg1"/>
                </a:solidFill>
                <a:latin typeface="+mj-lt"/>
                <a:ea typeface="+mj-ea"/>
                <a:cs typeface="Times New Roman" pitchFamily="18" charset="0"/>
              </a:rPr>
              <a:t>Thank you</a:t>
            </a:r>
          </a:p>
        </p:txBody>
      </p:sp>
      <p:pic>
        <p:nvPicPr>
          <p:cNvPr id="9" name="Picture 8">
            <a:extLst>
              <a:ext uri="{FF2B5EF4-FFF2-40B4-BE49-F238E27FC236}">
                <a16:creationId xmlns:a16="http://schemas.microsoft.com/office/drawing/2014/main" id="{E2F1C416-4274-5E45-AA07-B55305B81661}"/>
              </a:ext>
            </a:extLst>
          </p:cNvPr>
          <p:cNvPicPr>
            <a:picLocks noChangeAspect="1" noChangeArrowheads="1"/>
          </p:cNvPicPr>
          <p:nvPr/>
        </p:nvPicPr>
        <p:blipFill>
          <a:blip r:embed="rId3" cstate="print"/>
          <a:srcRect/>
          <a:stretch>
            <a:fillRect/>
          </a:stretch>
        </p:blipFill>
        <p:spPr bwMode="auto">
          <a:xfrm>
            <a:off x="-2286" y="492369"/>
            <a:ext cx="9144000" cy="368711"/>
          </a:xfrm>
          <a:prstGeom prst="rect">
            <a:avLst/>
          </a:prstGeom>
          <a:ln>
            <a:noFill/>
          </a:ln>
          <a:effectLst/>
        </p:spPr>
      </p:pic>
      <p:sp>
        <p:nvSpPr>
          <p:cNvPr id="11" name="Rectangle 10">
            <a:extLst>
              <a:ext uri="{FF2B5EF4-FFF2-40B4-BE49-F238E27FC236}">
                <a16:creationId xmlns:a16="http://schemas.microsoft.com/office/drawing/2014/main" id="{12A38530-F71B-6143-95C1-A9B0A1319324}"/>
              </a:ext>
            </a:extLst>
          </p:cNvPr>
          <p:cNvSpPr/>
          <p:nvPr/>
        </p:nvSpPr>
        <p:spPr>
          <a:xfrm>
            <a:off x="0" y="6812280"/>
            <a:ext cx="9144000" cy="45719"/>
          </a:xfrm>
          <a:prstGeom prst="rect">
            <a:avLst/>
          </a:prstGeom>
          <a:solidFill>
            <a:srgbClr val="FF6600"/>
          </a:solidFill>
          <a:ln w="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39DBA51-BCD2-6340-A909-34DF6CB4F70C}"/>
              </a:ext>
            </a:extLst>
          </p:cNvPr>
          <p:cNvSpPr txBox="1"/>
          <p:nvPr/>
        </p:nvSpPr>
        <p:spPr>
          <a:xfrm>
            <a:off x="146248" y="3760320"/>
            <a:ext cx="2013106" cy="923330"/>
          </a:xfrm>
          <a:prstGeom prst="rect">
            <a:avLst/>
          </a:prstGeom>
          <a:solidFill>
            <a:schemeClr val="bg1"/>
          </a:solidFill>
        </p:spPr>
        <p:txBody>
          <a:bodyPr wrap="square" rtlCol="0">
            <a:spAutoFit/>
          </a:bodyPr>
          <a:lstStyle/>
          <a:p>
            <a:pPr algn="ctr"/>
            <a:r>
              <a:rPr lang="en-US" dirty="0">
                <a:latin typeface="Calibri Light" panose="020F0302020204030204" pitchFamily="34" charset="0"/>
                <a:cs typeface="Calibri Light" panose="020F0302020204030204" pitchFamily="34" charset="0"/>
              </a:rPr>
              <a:t>Philipe Moriel</a:t>
            </a:r>
          </a:p>
          <a:p>
            <a:pPr algn="ctr"/>
            <a:r>
              <a:rPr lang="en-US" dirty="0">
                <a:latin typeface="Calibri Light" panose="020F0302020204030204" pitchFamily="34" charset="0"/>
                <a:cs typeface="Calibri Light" panose="020F0302020204030204" pitchFamily="34" charset="0"/>
              </a:rPr>
              <a:t>Associate Professor</a:t>
            </a: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hlinkClick r:id="rId4"/>
              </a:rPr>
              <a:t>pmoriel@ufl.edu</a:t>
            </a:r>
            <a:r>
              <a:rPr lang="en-US" dirty="0">
                <a:latin typeface="Calibri Light" panose="020F0302020204030204" pitchFamily="34" charset="0"/>
                <a:cs typeface="Calibri Light" panose="020F0302020204030204" pitchFamily="34" charset="0"/>
              </a:rPr>
              <a:t> </a:t>
            </a:r>
          </a:p>
        </p:txBody>
      </p:sp>
      <p:pic>
        <p:nvPicPr>
          <p:cNvPr id="16" name="Picture 15" descr="A person in a suit smiling&#10;&#10;Description automatically generated with low confidence">
            <a:extLst>
              <a:ext uri="{FF2B5EF4-FFF2-40B4-BE49-F238E27FC236}">
                <a16:creationId xmlns:a16="http://schemas.microsoft.com/office/drawing/2014/main" id="{1905FA0D-C9F8-0BA2-77F2-27F7B0EC7A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536" y="1245002"/>
            <a:ext cx="1827889"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9677E92D-E417-E82A-DB82-B2BE261451C0}"/>
              </a:ext>
            </a:extLst>
          </p:cNvPr>
          <p:cNvPicPr>
            <a:picLocks noChangeAspect="1"/>
          </p:cNvPicPr>
          <p:nvPr/>
        </p:nvPicPr>
        <p:blipFill>
          <a:blip r:embed="rId6"/>
          <a:stretch>
            <a:fillRect/>
          </a:stretch>
        </p:blipFill>
        <p:spPr>
          <a:xfrm>
            <a:off x="2486912" y="1245002"/>
            <a:ext cx="1828801"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Imagem 2">
            <a:extLst>
              <a:ext uri="{FF2B5EF4-FFF2-40B4-BE49-F238E27FC236}">
                <a16:creationId xmlns:a16="http://schemas.microsoft.com/office/drawing/2014/main" id="{A7B33281-CB23-8603-322B-148598FE9B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8430" y="1258327"/>
            <a:ext cx="1828602"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2">
            <a:extLst>
              <a:ext uri="{FF2B5EF4-FFF2-40B4-BE49-F238E27FC236}">
                <a16:creationId xmlns:a16="http://schemas.microsoft.com/office/drawing/2014/main" id="{79C4B84B-270A-6E6E-0162-11FD8196D4F2}"/>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9750" y="1245002"/>
            <a:ext cx="18288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5B623C77-555F-09C3-C770-686A9C24C316}"/>
              </a:ext>
            </a:extLst>
          </p:cNvPr>
          <p:cNvSpPr txBox="1"/>
          <p:nvPr/>
        </p:nvSpPr>
        <p:spPr>
          <a:xfrm>
            <a:off x="2394759" y="3760322"/>
            <a:ext cx="2013106" cy="646331"/>
          </a:xfrm>
          <a:prstGeom prst="rect">
            <a:avLst/>
          </a:prstGeom>
          <a:solidFill>
            <a:schemeClr val="bg1"/>
          </a:solidFill>
        </p:spPr>
        <p:txBody>
          <a:bodyPr wrap="square" rtlCol="0">
            <a:spAutoFit/>
          </a:bodyPr>
          <a:lstStyle/>
          <a:p>
            <a:pPr algn="ctr"/>
            <a:r>
              <a:rPr lang="en-US" dirty="0">
                <a:latin typeface="Calibri Light" panose="020F0302020204030204" pitchFamily="34" charset="0"/>
                <a:cs typeface="Calibri Light" panose="020F0302020204030204" pitchFamily="34" charset="0"/>
              </a:rPr>
              <a:t>Julie Warren</a:t>
            </a:r>
          </a:p>
          <a:p>
            <a:pPr algn="ctr"/>
            <a:r>
              <a:rPr lang="en-US" dirty="0">
                <a:latin typeface="Calibri Light" panose="020F0302020204030204" pitchFamily="34" charset="0"/>
                <a:cs typeface="Calibri Light" panose="020F0302020204030204" pitchFamily="34" charset="0"/>
              </a:rPr>
              <a:t>Biological Scientist</a:t>
            </a:r>
          </a:p>
        </p:txBody>
      </p:sp>
      <p:sp>
        <p:nvSpPr>
          <p:cNvPr id="21" name="TextBox 20">
            <a:extLst>
              <a:ext uri="{FF2B5EF4-FFF2-40B4-BE49-F238E27FC236}">
                <a16:creationId xmlns:a16="http://schemas.microsoft.com/office/drawing/2014/main" id="{9E02B843-883F-E7E6-DDCB-6444E59916AF}"/>
              </a:ext>
            </a:extLst>
          </p:cNvPr>
          <p:cNvSpPr txBox="1"/>
          <p:nvPr/>
        </p:nvSpPr>
        <p:spPr>
          <a:xfrm>
            <a:off x="4676178" y="3760321"/>
            <a:ext cx="2013106" cy="646331"/>
          </a:xfrm>
          <a:prstGeom prst="rect">
            <a:avLst/>
          </a:prstGeom>
          <a:solidFill>
            <a:schemeClr val="bg1"/>
          </a:solidFill>
        </p:spPr>
        <p:txBody>
          <a:bodyPr wrap="square" rtlCol="0">
            <a:spAutoFit/>
          </a:bodyPr>
          <a:lstStyle/>
          <a:p>
            <a:pPr algn="ctr"/>
            <a:r>
              <a:rPr lang="en-US" dirty="0">
                <a:latin typeface="Calibri Light" panose="020F0302020204030204" pitchFamily="34" charset="0"/>
                <a:cs typeface="Calibri Light" panose="020F0302020204030204" pitchFamily="34" charset="0"/>
              </a:rPr>
              <a:t>Vinicius Izquierdo</a:t>
            </a:r>
          </a:p>
          <a:p>
            <a:pPr algn="ctr"/>
            <a:r>
              <a:rPr lang="en-US" dirty="0">
                <a:latin typeface="Calibri Light" panose="020F0302020204030204" pitchFamily="34" charset="0"/>
                <a:cs typeface="Calibri Light" panose="020F0302020204030204" pitchFamily="34" charset="0"/>
              </a:rPr>
              <a:t>Ph.D. Student</a:t>
            </a:r>
          </a:p>
        </p:txBody>
      </p:sp>
      <p:sp>
        <p:nvSpPr>
          <p:cNvPr id="22" name="TextBox 21">
            <a:extLst>
              <a:ext uri="{FF2B5EF4-FFF2-40B4-BE49-F238E27FC236}">
                <a16:creationId xmlns:a16="http://schemas.microsoft.com/office/drawing/2014/main" id="{CC097057-B96E-6CF1-4B08-8B785A15888F}"/>
              </a:ext>
            </a:extLst>
          </p:cNvPr>
          <p:cNvSpPr txBox="1"/>
          <p:nvPr/>
        </p:nvSpPr>
        <p:spPr>
          <a:xfrm>
            <a:off x="6968967" y="3760320"/>
            <a:ext cx="2013106" cy="646331"/>
          </a:xfrm>
          <a:prstGeom prst="rect">
            <a:avLst/>
          </a:prstGeom>
          <a:solidFill>
            <a:schemeClr val="bg1"/>
          </a:solidFill>
        </p:spPr>
        <p:txBody>
          <a:bodyPr wrap="square" rtlCol="0">
            <a:spAutoFit/>
          </a:bodyPr>
          <a:lstStyle/>
          <a:p>
            <a:pPr algn="ctr"/>
            <a:r>
              <a:rPr lang="en-US" dirty="0">
                <a:latin typeface="Calibri Light" panose="020F0302020204030204" pitchFamily="34" charset="0"/>
                <a:cs typeface="Calibri Light" panose="020F0302020204030204" pitchFamily="34" charset="0"/>
              </a:rPr>
              <a:t>Giovanna Santos</a:t>
            </a:r>
          </a:p>
          <a:p>
            <a:pPr algn="ctr"/>
            <a:r>
              <a:rPr lang="en-US" dirty="0">
                <a:latin typeface="Calibri Light" panose="020F0302020204030204" pitchFamily="34" charset="0"/>
                <a:cs typeface="Calibri Light" panose="020F0302020204030204" pitchFamily="34" charset="0"/>
              </a:rPr>
              <a:t>Intern Student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D5B7A-5A62-2C49-BF3C-D67596E6D3F1}"/>
              </a:ext>
            </a:extLst>
          </p:cNvPr>
          <p:cNvSpPr>
            <a:spLocks noGrp="1"/>
          </p:cNvSpPr>
          <p:nvPr>
            <p:ph type="title"/>
          </p:nvPr>
        </p:nvSpPr>
        <p:spPr>
          <a:xfrm>
            <a:off x="0" y="148661"/>
            <a:ext cx="8229600" cy="807049"/>
          </a:xfrm>
        </p:spPr>
        <p:txBody>
          <a:bodyPr>
            <a:normAutofit/>
          </a:bodyPr>
          <a:lstStyle/>
          <a:p>
            <a:pPr algn="l"/>
            <a:r>
              <a:rPr lang="en-US" sz="3600" dirty="0">
                <a:solidFill>
                  <a:schemeClr val="accent6">
                    <a:lumMod val="75000"/>
                  </a:schemeClr>
                </a:solidFill>
              </a:rPr>
              <a:t>Gestational heat stress – Dairy Cattle</a:t>
            </a:r>
          </a:p>
        </p:txBody>
      </p:sp>
      <p:sp>
        <p:nvSpPr>
          <p:cNvPr id="3" name="Content Placeholder 2">
            <a:extLst>
              <a:ext uri="{FF2B5EF4-FFF2-40B4-BE49-F238E27FC236}">
                <a16:creationId xmlns:a16="http://schemas.microsoft.com/office/drawing/2014/main" id="{3144B02E-F43B-DF4F-A819-65649EA7BE75}"/>
              </a:ext>
            </a:extLst>
          </p:cNvPr>
          <p:cNvSpPr>
            <a:spLocks noGrp="1"/>
          </p:cNvSpPr>
          <p:nvPr>
            <p:ph idx="1"/>
          </p:nvPr>
        </p:nvSpPr>
        <p:spPr>
          <a:xfrm>
            <a:off x="127323" y="955710"/>
            <a:ext cx="8924080" cy="5753629"/>
          </a:xfrm>
        </p:spPr>
        <p:txBody>
          <a:bodyPr>
            <a:normAutofit fontScale="85000" lnSpcReduction="10000"/>
          </a:bodyPr>
          <a:lstStyle/>
          <a:p>
            <a:r>
              <a:rPr lang="en-US" b="1" dirty="0">
                <a:solidFill>
                  <a:srgbClr val="002060"/>
                </a:solidFill>
              </a:rPr>
              <a:t>Reduced fetal growth and birth weight by 9 </a:t>
            </a:r>
            <a:r>
              <a:rPr lang="en-US" b="1" dirty="0" err="1">
                <a:solidFill>
                  <a:srgbClr val="002060"/>
                </a:solidFill>
              </a:rPr>
              <a:t>lb</a:t>
            </a:r>
            <a:r>
              <a:rPr lang="en-US" b="1" dirty="0">
                <a:solidFill>
                  <a:srgbClr val="002060"/>
                </a:solidFill>
              </a:rPr>
              <a:t> </a:t>
            </a:r>
            <a:r>
              <a:rPr lang="en-US" sz="2400" dirty="0">
                <a:solidFill>
                  <a:schemeClr val="accent6">
                    <a:lumMod val="75000"/>
                  </a:schemeClr>
                </a:solidFill>
              </a:rPr>
              <a:t>(Tao et al., 2019)</a:t>
            </a:r>
          </a:p>
          <a:p>
            <a:r>
              <a:rPr lang="en-US" b="1" dirty="0">
                <a:solidFill>
                  <a:srgbClr val="002060"/>
                </a:solidFill>
              </a:rPr>
              <a:t>Reduced weaning weights by 18 </a:t>
            </a:r>
            <a:r>
              <a:rPr lang="en-US" b="1" dirty="0" err="1">
                <a:solidFill>
                  <a:srgbClr val="002060"/>
                </a:solidFill>
              </a:rPr>
              <a:t>lb</a:t>
            </a:r>
            <a:r>
              <a:rPr lang="en-US" b="1" dirty="0">
                <a:solidFill>
                  <a:srgbClr val="002060"/>
                </a:solidFill>
              </a:rPr>
              <a:t> </a:t>
            </a:r>
            <a:r>
              <a:rPr lang="en-US" sz="2400" dirty="0">
                <a:solidFill>
                  <a:schemeClr val="accent6">
                    <a:lumMod val="75000"/>
                  </a:schemeClr>
                </a:solidFill>
              </a:rPr>
              <a:t>(Tao et al., 2019) </a:t>
            </a:r>
          </a:p>
          <a:p>
            <a:pPr lvl="1"/>
            <a:r>
              <a:rPr lang="en-US" dirty="0">
                <a:solidFill>
                  <a:srgbClr val="00B0F0"/>
                </a:solidFill>
              </a:rPr>
              <a:t>Remained after 1 year of age</a:t>
            </a:r>
            <a:r>
              <a:rPr lang="en-US" b="1" dirty="0">
                <a:solidFill>
                  <a:srgbClr val="00B0F0"/>
                </a:solidFill>
              </a:rPr>
              <a:t> </a:t>
            </a:r>
            <a:r>
              <a:rPr lang="en-US" sz="2400" dirty="0">
                <a:solidFill>
                  <a:schemeClr val="accent6">
                    <a:lumMod val="75000"/>
                  </a:schemeClr>
                </a:solidFill>
              </a:rPr>
              <a:t>(Monteiro et al., 2016ab) </a:t>
            </a:r>
          </a:p>
          <a:p>
            <a:r>
              <a:rPr lang="en-US" b="1" dirty="0">
                <a:solidFill>
                  <a:srgbClr val="002060"/>
                </a:solidFill>
              </a:rPr>
              <a:t>Reduced calf postnatal body weight, passive immunity</a:t>
            </a:r>
          </a:p>
          <a:p>
            <a:pPr lvl="1"/>
            <a:r>
              <a:rPr lang="en-US" dirty="0">
                <a:solidFill>
                  <a:srgbClr val="00B0F0"/>
                </a:solidFill>
              </a:rPr>
              <a:t>Reduced apparent efficiency of IgG absorption </a:t>
            </a:r>
            <a:r>
              <a:rPr lang="en-US" sz="2400" dirty="0">
                <a:solidFill>
                  <a:schemeClr val="accent6">
                    <a:lumMod val="75000"/>
                  </a:schemeClr>
                </a:solidFill>
              </a:rPr>
              <a:t>(Tao et al., 2012b)</a:t>
            </a:r>
            <a:endParaRPr lang="en-US" dirty="0">
              <a:solidFill>
                <a:schemeClr val="accent6">
                  <a:lumMod val="75000"/>
                </a:schemeClr>
              </a:solidFill>
            </a:endParaRPr>
          </a:p>
          <a:p>
            <a:pPr lvl="1"/>
            <a:r>
              <a:rPr lang="en-US" dirty="0">
                <a:solidFill>
                  <a:srgbClr val="00B0F0"/>
                </a:solidFill>
              </a:rPr>
              <a:t>Reduced cellular immunity and proliferation rate of peripheral blood mononuclear </a:t>
            </a:r>
            <a:r>
              <a:rPr lang="en-US" sz="2400" dirty="0">
                <a:solidFill>
                  <a:schemeClr val="accent6">
                    <a:lumMod val="75000"/>
                  </a:schemeClr>
                </a:solidFill>
              </a:rPr>
              <a:t>(Tao et al., 2012a)</a:t>
            </a:r>
          </a:p>
          <a:p>
            <a:pPr lvl="1"/>
            <a:r>
              <a:rPr lang="en-US" dirty="0">
                <a:solidFill>
                  <a:srgbClr val="00B0F0"/>
                </a:solidFill>
              </a:rPr>
              <a:t>Suggestive of under­developed immune organs due to maternal in utero heat stress</a:t>
            </a:r>
          </a:p>
          <a:p>
            <a:endParaRPr lang="en-US" b="1" dirty="0">
              <a:solidFill>
                <a:srgbClr val="002060"/>
              </a:solidFill>
            </a:endParaRPr>
          </a:p>
          <a:p>
            <a:r>
              <a:rPr lang="en-US" b="1" dirty="0">
                <a:solidFill>
                  <a:srgbClr val="002060"/>
                </a:solidFill>
              </a:rPr>
              <a:t>Reduced milk production of dairy heifers by 8 </a:t>
            </a:r>
            <a:r>
              <a:rPr lang="en-US" b="1" dirty="0" err="1">
                <a:solidFill>
                  <a:srgbClr val="002060"/>
                </a:solidFill>
              </a:rPr>
              <a:t>lb</a:t>
            </a:r>
            <a:r>
              <a:rPr lang="en-US" b="1" dirty="0">
                <a:solidFill>
                  <a:srgbClr val="002060"/>
                </a:solidFill>
              </a:rPr>
              <a:t>/day during first and second lactations </a:t>
            </a:r>
            <a:r>
              <a:rPr lang="en-US" sz="2400" dirty="0">
                <a:solidFill>
                  <a:schemeClr val="accent6">
                    <a:lumMod val="75000"/>
                  </a:schemeClr>
                </a:solidFill>
              </a:rPr>
              <a:t>(</a:t>
            </a:r>
            <a:r>
              <a:rPr lang="en-US" sz="2400" dirty="0" err="1">
                <a:solidFill>
                  <a:schemeClr val="accent6">
                    <a:lumMod val="75000"/>
                  </a:schemeClr>
                </a:solidFill>
              </a:rPr>
              <a:t>Laporta</a:t>
            </a:r>
            <a:r>
              <a:rPr lang="en-US" sz="2400" dirty="0">
                <a:solidFill>
                  <a:schemeClr val="accent6">
                    <a:lumMod val="75000"/>
                  </a:schemeClr>
                </a:solidFill>
              </a:rPr>
              <a:t> et al., 2018) </a:t>
            </a:r>
          </a:p>
          <a:p>
            <a:pPr lvl="1"/>
            <a:r>
              <a:rPr lang="en-US" dirty="0">
                <a:solidFill>
                  <a:srgbClr val="00B0F0"/>
                </a:solidFill>
              </a:rPr>
              <a:t>Transgenerational effects reducing milk yield of the dam’s granddaughters </a:t>
            </a:r>
            <a:r>
              <a:rPr lang="en-US" sz="2400" dirty="0">
                <a:solidFill>
                  <a:schemeClr val="accent6">
                    <a:lumMod val="75000"/>
                  </a:schemeClr>
                </a:solidFill>
              </a:rPr>
              <a:t>(</a:t>
            </a:r>
            <a:r>
              <a:rPr lang="en-US" sz="2400" dirty="0" err="1">
                <a:solidFill>
                  <a:schemeClr val="accent6">
                    <a:lumMod val="75000"/>
                  </a:schemeClr>
                </a:solidFill>
              </a:rPr>
              <a:t>Laporta</a:t>
            </a:r>
            <a:r>
              <a:rPr lang="en-US" sz="2400" dirty="0">
                <a:solidFill>
                  <a:schemeClr val="accent6">
                    <a:lumMod val="75000"/>
                  </a:schemeClr>
                </a:solidFill>
              </a:rPr>
              <a:t> et al., 2020)</a:t>
            </a:r>
          </a:p>
          <a:p>
            <a:endParaRPr lang="en-US" dirty="0"/>
          </a:p>
        </p:txBody>
      </p:sp>
      <p:pic>
        <p:nvPicPr>
          <p:cNvPr id="4" name="Picture 3">
            <a:extLst>
              <a:ext uri="{FF2B5EF4-FFF2-40B4-BE49-F238E27FC236}">
                <a16:creationId xmlns:a16="http://schemas.microsoft.com/office/drawing/2014/main" id="{98FF32A2-203B-8047-BACE-2CEDE54744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2368" y="303823"/>
            <a:ext cx="1951631" cy="363355"/>
          </a:xfrm>
          <a:prstGeom prst="rect">
            <a:avLst/>
          </a:prstGeom>
        </p:spPr>
      </p:pic>
      <p:sp>
        <p:nvSpPr>
          <p:cNvPr id="5" name="Rectangle 4">
            <a:extLst>
              <a:ext uri="{FF2B5EF4-FFF2-40B4-BE49-F238E27FC236}">
                <a16:creationId xmlns:a16="http://schemas.microsoft.com/office/drawing/2014/main" id="{79845FB1-F41B-024E-B314-9D195B8D7F0C}"/>
              </a:ext>
            </a:extLst>
          </p:cNvPr>
          <p:cNvSpPr/>
          <p:nvPr/>
        </p:nvSpPr>
        <p:spPr>
          <a:xfrm>
            <a:off x="-1" y="5438"/>
            <a:ext cx="9144000" cy="143223"/>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F9D8F6C-11EB-7946-BF64-BA0C2D7B09D9}"/>
              </a:ext>
            </a:extLst>
          </p:cNvPr>
          <p:cNvSpPr/>
          <p:nvPr/>
        </p:nvSpPr>
        <p:spPr>
          <a:xfrm>
            <a:off x="-1" y="6765691"/>
            <a:ext cx="9143999" cy="92309"/>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cs typeface="Times New Roman" panose="02020603050405020304" pitchFamily="18" charset="0"/>
            </a:endParaRPr>
          </a:p>
        </p:txBody>
      </p:sp>
    </p:spTree>
    <p:extLst>
      <p:ext uri="{BB962C8B-B14F-4D97-AF65-F5344CB8AC3E}">
        <p14:creationId xmlns:p14="http://schemas.microsoft.com/office/powerpoint/2010/main" val="1012535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D5B7A-5A62-2C49-BF3C-D67596E6D3F1}"/>
              </a:ext>
            </a:extLst>
          </p:cNvPr>
          <p:cNvSpPr>
            <a:spLocks noGrp="1"/>
          </p:cNvSpPr>
          <p:nvPr>
            <p:ph type="title"/>
          </p:nvPr>
        </p:nvSpPr>
        <p:spPr>
          <a:xfrm>
            <a:off x="0" y="148661"/>
            <a:ext cx="8229600" cy="807049"/>
          </a:xfrm>
        </p:spPr>
        <p:txBody>
          <a:bodyPr>
            <a:normAutofit/>
          </a:bodyPr>
          <a:lstStyle/>
          <a:p>
            <a:pPr algn="l"/>
            <a:r>
              <a:rPr lang="en-US" sz="3600" dirty="0">
                <a:solidFill>
                  <a:schemeClr val="accent6">
                    <a:lumMod val="75000"/>
                  </a:schemeClr>
                </a:solidFill>
              </a:rPr>
              <a:t>Gestational heat stress – Dairy Cattle</a:t>
            </a:r>
          </a:p>
        </p:txBody>
      </p:sp>
      <p:pic>
        <p:nvPicPr>
          <p:cNvPr id="4" name="Picture 3">
            <a:extLst>
              <a:ext uri="{FF2B5EF4-FFF2-40B4-BE49-F238E27FC236}">
                <a16:creationId xmlns:a16="http://schemas.microsoft.com/office/drawing/2014/main" id="{98FF32A2-203B-8047-BACE-2CEDE54744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2368" y="303823"/>
            <a:ext cx="1951631" cy="363355"/>
          </a:xfrm>
          <a:prstGeom prst="rect">
            <a:avLst/>
          </a:prstGeom>
        </p:spPr>
      </p:pic>
      <p:sp>
        <p:nvSpPr>
          <p:cNvPr id="5" name="Rectangle 4">
            <a:extLst>
              <a:ext uri="{FF2B5EF4-FFF2-40B4-BE49-F238E27FC236}">
                <a16:creationId xmlns:a16="http://schemas.microsoft.com/office/drawing/2014/main" id="{79845FB1-F41B-024E-B314-9D195B8D7F0C}"/>
              </a:ext>
            </a:extLst>
          </p:cNvPr>
          <p:cNvSpPr/>
          <p:nvPr/>
        </p:nvSpPr>
        <p:spPr>
          <a:xfrm>
            <a:off x="-1" y="5438"/>
            <a:ext cx="9144000" cy="143223"/>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F9D8F6C-11EB-7946-BF64-BA0C2D7B09D9}"/>
              </a:ext>
            </a:extLst>
          </p:cNvPr>
          <p:cNvSpPr/>
          <p:nvPr/>
        </p:nvSpPr>
        <p:spPr>
          <a:xfrm>
            <a:off x="-1" y="6765691"/>
            <a:ext cx="9143999" cy="92309"/>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cs typeface="Times New Roman" panose="02020603050405020304" pitchFamily="18" charset="0"/>
            </a:endParaRPr>
          </a:p>
        </p:txBody>
      </p:sp>
      <p:pic>
        <p:nvPicPr>
          <p:cNvPr id="9" name="Picture 8" descr="Diagram&#10;&#10;Description automatically generated">
            <a:extLst>
              <a:ext uri="{FF2B5EF4-FFF2-40B4-BE49-F238E27FC236}">
                <a16:creationId xmlns:a16="http://schemas.microsoft.com/office/drawing/2014/main" id="{DC5A4F13-BDF0-5B46-A0FF-0E87C0DB0A57}"/>
              </a:ext>
            </a:extLst>
          </p:cNvPr>
          <p:cNvPicPr/>
          <p:nvPr/>
        </p:nvPicPr>
        <p:blipFill>
          <a:blip r:embed="rId3">
            <a:extLst>
              <a:ext uri="{28A0092B-C50C-407E-A947-70E740481C1C}">
                <a14:useLocalDpi xmlns:a14="http://schemas.microsoft.com/office/drawing/2010/main" val="0"/>
              </a:ext>
            </a:extLst>
          </a:blip>
          <a:stretch>
            <a:fillRect/>
          </a:stretch>
        </p:blipFill>
        <p:spPr>
          <a:xfrm>
            <a:off x="0" y="880107"/>
            <a:ext cx="6552224" cy="3062480"/>
          </a:xfrm>
          <a:prstGeom prst="rect">
            <a:avLst/>
          </a:prstGeom>
        </p:spPr>
      </p:pic>
      <p:sp>
        <p:nvSpPr>
          <p:cNvPr id="10" name="Rectangle 9">
            <a:extLst>
              <a:ext uri="{FF2B5EF4-FFF2-40B4-BE49-F238E27FC236}">
                <a16:creationId xmlns:a16="http://schemas.microsoft.com/office/drawing/2014/main" id="{05A645F9-19AF-6648-B2F5-7B347BD9EFCF}"/>
              </a:ext>
            </a:extLst>
          </p:cNvPr>
          <p:cNvSpPr/>
          <p:nvPr/>
        </p:nvSpPr>
        <p:spPr>
          <a:xfrm>
            <a:off x="185195" y="4428030"/>
            <a:ext cx="8385858" cy="1754326"/>
          </a:xfrm>
          <a:prstGeom prst="rect">
            <a:avLst/>
          </a:prstGeom>
        </p:spPr>
        <p:txBody>
          <a:bodyPr wrap="square">
            <a:spAutoFit/>
          </a:bodyPr>
          <a:lstStyle/>
          <a:p>
            <a:pPr marL="342900" indent="-342900">
              <a:buAutoNum type="alphaUcParenBoth"/>
            </a:pPr>
            <a:r>
              <a:rPr lang="en-US" b="1" dirty="0">
                <a:solidFill>
                  <a:schemeClr val="accent6">
                    <a:lumMod val="75000"/>
                  </a:schemeClr>
                </a:solidFill>
                <a:latin typeface="Times New Roman" panose="02020603050405020304" pitchFamily="18" charset="0"/>
                <a:ea typeface="Times New Roman" panose="02020603050405020304" pitchFamily="18" charset="0"/>
              </a:rPr>
              <a:t>Calves exposed to in-utero heat stress then postnatal heat stress (HTHT) had a higher rectal temperature (RT) and respiration rate (RR). Calves exposed to in-utero cooling then heat stressed postnatally had the lowest heart rate (HR). </a:t>
            </a:r>
          </a:p>
          <a:p>
            <a:pPr marL="342900" indent="-342900">
              <a:buAutoNum type="alphaUcParenBoth"/>
            </a:pPr>
            <a:endParaRPr lang="en-US" b="1" dirty="0">
              <a:solidFill>
                <a:schemeClr val="accent6">
                  <a:lumMod val="75000"/>
                </a:schemeClr>
              </a:solidFill>
              <a:latin typeface="Times New Roman" panose="02020603050405020304" pitchFamily="18" charset="0"/>
              <a:ea typeface="Times New Roman" panose="02020603050405020304" pitchFamily="18" charset="0"/>
            </a:endParaRPr>
          </a:p>
          <a:p>
            <a:pPr marL="342900" indent="-342900">
              <a:buAutoNum type="alphaUcParenBoth"/>
            </a:pPr>
            <a:r>
              <a:rPr lang="en-US" b="1" dirty="0">
                <a:solidFill>
                  <a:srgbClr val="00B0F0"/>
                </a:solidFill>
                <a:latin typeface="Times New Roman" panose="02020603050405020304" pitchFamily="18" charset="0"/>
                <a:ea typeface="Times New Roman" panose="02020603050405020304" pitchFamily="18" charset="0"/>
              </a:rPr>
              <a:t>Heifers exposed to in-utero heat stress and then heat-stressed during lactation had a lower RT and sweating rate (SR) but a higher skin temperature (ST). </a:t>
            </a:r>
            <a:endParaRPr lang="en-US" dirty="0">
              <a:solidFill>
                <a:srgbClr val="00B0F0"/>
              </a:solidFill>
            </a:endParaRPr>
          </a:p>
        </p:txBody>
      </p:sp>
      <p:sp>
        <p:nvSpPr>
          <p:cNvPr id="11" name="Rectangle 10">
            <a:extLst>
              <a:ext uri="{FF2B5EF4-FFF2-40B4-BE49-F238E27FC236}">
                <a16:creationId xmlns:a16="http://schemas.microsoft.com/office/drawing/2014/main" id="{8C689863-E647-B64C-90B7-39B4DE71BA5D}"/>
              </a:ext>
            </a:extLst>
          </p:cNvPr>
          <p:cNvSpPr/>
          <p:nvPr/>
        </p:nvSpPr>
        <p:spPr>
          <a:xfrm>
            <a:off x="6807588" y="876801"/>
            <a:ext cx="2280212" cy="3416320"/>
          </a:xfrm>
          <a:prstGeom prst="rect">
            <a:avLst/>
          </a:prstGeom>
        </p:spPr>
        <p:txBody>
          <a:bodyPr wrap="square">
            <a:spAutoFit/>
          </a:bodyPr>
          <a:lstStyle/>
          <a:p>
            <a:pPr algn="ctr"/>
            <a:r>
              <a:rPr lang="en-US" b="1" dirty="0"/>
              <a:t>Heat stress during late gestation decreased heat tolerance immediately after birth, but increased heat tolerance at maturity by increasing capacity to dissipate heat and maintain core body temperature. </a:t>
            </a:r>
          </a:p>
        </p:txBody>
      </p:sp>
      <p:sp>
        <p:nvSpPr>
          <p:cNvPr id="12" name="Rectangle 11">
            <a:extLst>
              <a:ext uri="{FF2B5EF4-FFF2-40B4-BE49-F238E27FC236}">
                <a16:creationId xmlns:a16="http://schemas.microsoft.com/office/drawing/2014/main" id="{A8EBFF43-B919-6749-8F87-9A60214C3415}"/>
              </a:ext>
            </a:extLst>
          </p:cNvPr>
          <p:cNvSpPr/>
          <p:nvPr/>
        </p:nvSpPr>
        <p:spPr>
          <a:xfrm>
            <a:off x="0" y="784178"/>
            <a:ext cx="3158447" cy="369332"/>
          </a:xfrm>
          <a:prstGeom prst="rect">
            <a:avLst/>
          </a:prstGeom>
          <a:solidFill>
            <a:schemeClr val="bg1"/>
          </a:solidFill>
        </p:spPr>
        <p:txBody>
          <a:bodyPr wrap="square">
            <a:spAutoFit/>
          </a:bodyPr>
          <a:lstStyle/>
          <a:p>
            <a:r>
              <a:rPr lang="en-US" b="1" dirty="0">
                <a:solidFill>
                  <a:srgbClr val="000000"/>
                </a:solidFill>
                <a:latin typeface="Times New Roman" panose="02020603050405020304" pitchFamily="18" charset="0"/>
                <a:ea typeface="Times New Roman" panose="02020603050405020304" pitchFamily="18" charset="0"/>
              </a:rPr>
              <a:t>(</a:t>
            </a:r>
            <a:r>
              <a:rPr lang="en-US" b="1" dirty="0">
                <a:solidFill>
                  <a:schemeClr val="accent6">
                    <a:lumMod val="75000"/>
                  </a:schemeClr>
                </a:solidFill>
                <a:latin typeface="Times New Roman" panose="02020603050405020304" pitchFamily="18" charset="0"/>
                <a:ea typeface="Times New Roman" panose="02020603050405020304" pitchFamily="18" charset="0"/>
              </a:rPr>
              <a:t>A, </a:t>
            </a:r>
            <a:r>
              <a:rPr lang="en-US" b="1" dirty="0">
                <a:solidFill>
                  <a:srgbClr val="000000"/>
                </a:solidFill>
                <a:latin typeface="Times New Roman" panose="02020603050405020304" pitchFamily="18" charset="0"/>
                <a:ea typeface="Times New Roman" panose="02020603050405020304" pitchFamily="18" charset="0"/>
              </a:rPr>
              <a:t>Dado-</a:t>
            </a:r>
            <a:r>
              <a:rPr lang="en-US" b="1" dirty="0" err="1">
                <a:solidFill>
                  <a:srgbClr val="000000"/>
                </a:solidFill>
                <a:latin typeface="Times New Roman" panose="02020603050405020304" pitchFamily="18" charset="0"/>
                <a:ea typeface="Times New Roman" panose="02020603050405020304" pitchFamily="18" charset="0"/>
              </a:rPr>
              <a:t>Senn</a:t>
            </a:r>
            <a:r>
              <a:rPr lang="en-US" b="1" dirty="0">
                <a:solidFill>
                  <a:srgbClr val="000000"/>
                </a:solidFill>
                <a:latin typeface="Times New Roman" panose="02020603050405020304" pitchFamily="18" charset="0"/>
                <a:ea typeface="Times New Roman" panose="02020603050405020304" pitchFamily="18" charset="0"/>
              </a:rPr>
              <a:t> </a:t>
            </a:r>
            <a:r>
              <a:rPr lang="en-US" b="1" i="1" dirty="0">
                <a:solidFill>
                  <a:srgbClr val="000000"/>
                </a:solidFill>
                <a:latin typeface="Times New Roman" panose="02020603050405020304" pitchFamily="18" charset="0"/>
                <a:ea typeface="Times New Roman" panose="02020603050405020304" pitchFamily="18" charset="0"/>
              </a:rPr>
              <a:t>et al</a:t>
            </a:r>
            <a:r>
              <a:rPr lang="en-US" b="1" dirty="0">
                <a:solidFill>
                  <a:srgbClr val="000000"/>
                </a:solidFill>
                <a:latin typeface="Times New Roman" panose="02020603050405020304" pitchFamily="18" charset="0"/>
                <a:ea typeface="Times New Roman" panose="02020603050405020304" pitchFamily="18" charset="0"/>
              </a:rPr>
              <a:t>., 2020a)</a:t>
            </a:r>
            <a:endParaRPr lang="en-US" dirty="0"/>
          </a:p>
        </p:txBody>
      </p:sp>
      <p:sp>
        <p:nvSpPr>
          <p:cNvPr id="13" name="Rectangle 12">
            <a:extLst>
              <a:ext uri="{FF2B5EF4-FFF2-40B4-BE49-F238E27FC236}">
                <a16:creationId xmlns:a16="http://schemas.microsoft.com/office/drawing/2014/main" id="{DECCBF16-7CC1-0542-8FFB-297DB486C5D6}"/>
              </a:ext>
            </a:extLst>
          </p:cNvPr>
          <p:cNvSpPr/>
          <p:nvPr/>
        </p:nvSpPr>
        <p:spPr>
          <a:xfrm>
            <a:off x="4260451" y="876801"/>
            <a:ext cx="2409699" cy="369332"/>
          </a:xfrm>
          <a:prstGeom prst="rect">
            <a:avLst/>
          </a:prstGeom>
          <a:solidFill>
            <a:schemeClr val="bg1"/>
          </a:solidFill>
        </p:spPr>
        <p:txBody>
          <a:bodyPr wrap="none">
            <a:spAutoFit/>
          </a:bodyPr>
          <a:lstStyle/>
          <a:p>
            <a:r>
              <a:rPr lang="en-US" b="1" dirty="0">
                <a:solidFill>
                  <a:srgbClr val="000000"/>
                </a:solidFill>
                <a:latin typeface="Times New Roman" panose="02020603050405020304" pitchFamily="18" charset="0"/>
                <a:ea typeface="Times New Roman" panose="02020603050405020304" pitchFamily="18" charset="0"/>
              </a:rPr>
              <a:t>(</a:t>
            </a:r>
            <a:r>
              <a:rPr lang="en-US" b="1" dirty="0">
                <a:solidFill>
                  <a:srgbClr val="00B0F0"/>
                </a:solidFill>
                <a:latin typeface="Times New Roman" panose="02020603050405020304" pitchFamily="18" charset="0"/>
                <a:ea typeface="Times New Roman" panose="02020603050405020304" pitchFamily="18" charset="0"/>
              </a:rPr>
              <a:t>B,</a:t>
            </a:r>
            <a:r>
              <a:rPr lang="en-US" b="1" dirty="0">
                <a:solidFill>
                  <a:schemeClr val="accent6">
                    <a:lumMod val="75000"/>
                  </a:schemeClr>
                </a:solidFill>
                <a:latin typeface="Times New Roman" panose="02020603050405020304" pitchFamily="18" charset="0"/>
                <a:ea typeface="Times New Roman" panose="02020603050405020304" pitchFamily="18" charset="0"/>
              </a:rPr>
              <a:t> </a:t>
            </a:r>
            <a:r>
              <a:rPr lang="en-US" b="1" dirty="0">
                <a:solidFill>
                  <a:srgbClr val="000000"/>
                </a:solidFill>
                <a:latin typeface="Times New Roman" panose="02020603050405020304" pitchFamily="18" charset="0"/>
                <a:ea typeface="Times New Roman" panose="02020603050405020304" pitchFamily="18" charset="0"/>
              </a:rPr>
              <a:t>Ahmed </a:t>
            </a:r>
            <a:r>
              <a:rPr lang="en-US" b="1" i="1" dirty="0">
                <a:solidFill>
                  <a:srgbClr val="000000"/>
                </a:solidFill>
                <a:latin typeface="Times New Roman" panose="02020603050405020304" pitchFamily="18" charset="0"/>
                <a:ea typeface="Times New Roman" panose="02020603050405020304" pitchFamily="18" charset="0"/>
              </a:rPr>
              <a:t>et al</a:t>
            </a:r>
            <a:r>
              <a:rPr lang="en-US" b="1" dirty="0">
                <a:solidFill>
                  <a:srgbClr val="000000"/>
                </a:solidFill>
                <a:latin typeface="Times New Roman" panose="02020603050405020304" pitchFamily="18" charset="0"/>
                <a:ea typeface="Times New Roman" panose="02020603050405020304" pitchFamily="18" charset="0"/>
              </a:rPr>
              <a:t>., 2017)</a:t>
            </a:r>
            <a:endParaRPr lang="en-US" dirty="0"/>
          </a:p>
        </p:txBody>
      </p:sp>
    </p:spTree>
    <p:extLst>
      <p:ext uri="{BB962C8B-B14F-4D97-AF65-F5344CB8AC3E}">
        <p14:creationId xmlns:p14="http://schemas.microsoft.com/office/powerpoint/2010/main" val="1346081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C4B52573-F0A8-844D-B0F6-39E62ED2B25F}"/>
              </a:ext>
            </a:extLst>
          </p:cNvPr>
          <p:cNvSpPr txBox="1">
            <a:spLocks/>
          </p:cNvSpPr>
          <p:nvPr/>
        </p:nvSpPr>
        <p:spPr>
          <a:xfrm>
            <a:off x="212272" y="563666"/>
            <a:ext cx="8719456" cy="187138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892">
              <a:buNone/>
              <a:defRPr/>
            </a:pPr>
            <a:r>
              <a:rPr lang="en-US" sz="3600" b="1" dirty="0">
                <a:solidFill>
                  <a:srgbClr val="272262"/>
                </a:solidFill>
                <a:latin typeface="Roboto Slab"/>
              </a:rPr>
              <a:t>Impacts of pre- and postpartum heat stress abatement on physiology and performance of grazing Bos indicus-influenced cow-calf pairs</a:t>
            </a:r>
            <a:endParaRPr lang="en-US" sz="5400" dirty="0">
              <a:solidFill>
                <a:prstClr val="black"/>
              </a:solidFill>
              <a:latin typeface="Calibri"/>
            </a:endParaRPr>
          </a:p>
        </p:txBody>
      </p:sp>
      <p:sp>
        <p:nvSpPr>
          <p:cNvPr id="10" name="Rectangle 9">
            <a:extLst>
              <a:ext uri="{FF2B5EF4-FFF2-40B4-BE49-F238E27FC236}">
                <a16:creationId xmlns:a16="http://schemas.microsoft.com/office/drawing/2014/main" id="{EC8127F3-7496-4045-93D5-60D6F32A1942}"/>
              </a:ext>
            </a:extLst>
          </p:cNvPr>
          <p:cNvSpPr/>
          <p:nvPr/>
        </p:nvSpPr>
        <p:spPr>
          <a:xfrm>
            <a:off x="-900" y="-19859"/>
            <a:ext cx="9144000" cy="102665"/>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endParaRPr>
          </a:p>
        </p:txBody>
      </p:sp>
      <p:sp>
        <p:nvSpPr>
          <p:cNvPr id="9" name="Rectangle 8">
            <a:extLst>
              <a:ext uri="{FF2B5EF4-FFF2-40B4-BE49-F238E27FC236}">
                <a16:creationId xmlns:a16="http://schemas.microsoft.com/office/drawing/2014/main" id="{E5DCFB93-3B84-1449-98E1-EA3CA84468EC}"/>
              </a:ext>
            </a:extLst>
          </p:cNvPr>
          <p:cNvSpPr/>
          <p:nvPr/>
        </p:nvSpPr>
        <p:spPr>
          <a:xfrm>
            <a:off x="0" y="6741836"/>
            <a:ext cx="9144900" cy="108000"/>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cs typeface="Times New Roman" panose="02020603050405020304" pitchFamily="18" charset="0"/>
            </a:endParaRPr>
          </a:p>
        </p:txBody>
      </p:sp>
      <p:pic>
        <p:nvPicPr>
          <p:cNvPr id="4" name="Picture 3">
            <a:extLst>
              <a:ext uri="{FF2B5EF4-FFF2-40B4-BE49-F238E27FC236}">
                <a16:creationId xmlns:a16="http://schemas.microsoft.com/office/drawing/2014/main" id="{CC7EA077-A5A2-1210-5788-9FAD37198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071" y="136352"/>
            <a:ext cx="2225996" cy="414436"/>
          </a:xfrm>
          <a:prstGeom prst="rect">
            <a:avLst/>
          </a:prstGeom>
        </p:spPr>
      </p:pic>
      <p:sp>
        <p:nvSpPr>
          <p:cNvPr id="2" name="TextBox 1">
            <a:extLst>
              <a:ext uri="{FF2B5EF4-FFF2-40B4-BE49-F238E27FC236}">
                <a16:creationId xmlns:a16="http://schemas.microsoft.com/office/drawing/2014/main" id="{68A1229E-F050-6945-B5E5-02A4DE2C2E32}"/>
              </a:ext>
            </a:extLst>
          </p:cNvPr>
          <p:cNvSpPr txBox="1"/>
          <p:nvPr/>
        </p:nvSpPr>
        <p:spPr>
          <a:xfrm>
            <a:off x="0" y="3429000"/>
            <a:ext cx="9144000" cy="1446550"/>
          </a:xfrm>
          <a:prstGeom prst="rect">
            <a:avLst/>
          </a:prstGeom>
          <a:solidFill>
            <a:schemeClr val="bg1"/>
          </a:solidFill>
          <a:ln>
            <a:noFill/>
          </a:ln>
        </p:spPr>
        <p:txBody>
          <a:bodyPr wrap="square" rtlCol="0">
            <a:spAutoFit/>
          </a:bodyPr>
          <a:lstStyle/>
          <a:p>
            <a:pPr algn="ctr"/>
            <a:r>
              <a:rPr lang="en-US" sz="2800" b="1" i="1" dirty="0">
                <a:solidFill>
                  <a:schemeClr val="tx2"/>
                </a:solidFill>
              </a:rPr>
              <a:t>Vinicius de Souza Izquierdo</a:t>
            </a:r>
            <a:br>
              <a:rPr lang="en-US" sz="2400" b="1" i="1" dirty="0">
                <a:solidFill>
                  <a:schemeClr val="accent6">
                    <a:lumMod val="75000"/>
                  </a:schemeClr>
                </a:solidFill>
              </a:rPr>
            </a:br>
            <a:r>
              <a:rPr lang="en-US" sz="2000" b="1" i="1" dirty="0">
                <a:solidFill>
                  <a:schemeClr val="accent6">
                    <a:lumMod val="75000"/>
                  </a:schemeClr>
                </a:solidFill>
              </a:rPr>
              <a:t>Range Cattle Research &amp; Education Center </a:t>
            </a:r>
          </a:p>
          <a:p>
            <a:pPr algn="ctr"/>
            <a:r>
              <a:rPr lang="en-US" sz="2000" b="1" i="1" dirty="0">
                <a:solidFill>
                  <a:schemeClr val="accent6">
                    <a:lumMod val="75000"/>
                  </a:schemeClr>
                </a:solidFill>
              </a:rPr>
              <a:t>University of Florida, Ona, FL</a:t>
            </a:r>
          </a:p>
          <a:p>
            <a:pPr algn="ctr"/>
            <a:r>
              <a:rPr lang="en-US" sz="2000" b="1" i="1" dirty="0">
                <a:solidFill>
                  <a:schemeClr val="accent6">
                    <a:lumMod val="75000"/>
                  </a:schemeClr>
                </a:solidFill>
              </a:rPr>
              <a:t>February 21, 2023</a:t>
            </a:r>
          </a:p>
        </p:txBody>
      </p:sp>
    </p:spTree>
    <p:extLst>
      <p:ext uri="{BB962C8B-B14F-4D97-AF65-F5344CB8AC3E}">
        <p14:creationId xmlns:p14="http://schemas.microsoft.com/office/powerpoint/2010/main" val="279586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13E194-5EEB-8648-AB3A-6F2744DC6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071" y="136352"/>
            <a:ext cx="2225996" cy="414436"/>
          </a:xfrm>
          <a:prstGeom prst="rect">
            <a:avLst/>
          </a:prstGeom>
        </p:spPr>
      </p:pic>
      <p:sp>
        <p:nvSpPr>
          <p:cNvPr id="10" name="Rectangle 9">
            <a:extLst>
              <a:ext uri="{FF2B5EF4-FFF2-40B4-BE49-F238E27FC236}">
                <a16:creationId xmlns:a16="http://schemas.microsoft.com/office/drawing/2014/main" id="{EC8127F3-7496-4045-93D5-60D6F32A1942}"/>
              </a:ext>
            </a:extLst>
          </p:cNvPr>
          <p:cNvSpPr/>
          <p:nvPr/>
        </p:nvSpPr>
        <p:spPr>
          <a:xfrm>
            <a:off x="-900" y="-19859"/>
            <a:ext cx="9144000" cy="102665"/>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endParaRPr>
          </a:p>
        </p:txBody>
      </p:sp>
      <p:sp>
        <p:nvSpPr>
          <p:cNvPr id="9" name="Rectangle 8">
            <a:extLst>
              <a:ext uri="{FF2B5EF4-FFF2-40B4-BE49-F238E27FC236}">
                <a16:creationId xmlns:a16="http://schemas.microsoft.com/office/drawing/2014/main" id="{E5DCFB93-3B84-1449-98E1-EA3CA84468EC}"/>
              </a:ext>
            </a:extLst>
          </p:cNvPr>
          <p:cNvSpPr/>
          <p:nvPr/>
        </p:nvSpPr>
        <p:spPr>
          <a:xfrm>
            <a:off x="0" y="6741836"/>
            <a:ext cx="9144900" cy="108000"/>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cs typeface="Times New Roman" panose="02020603050405020304" pitchFamily="18" charset="0"/>
            </a:endParaRPr>
          </a:p>
        </p:txBody>
      </p:sp>
      <p:sp>
        <p:nvSpPr>
          <p:cNvPr id="2" name="Content Placeholder 2">
            <a:extLst>
              <a:ext uri="{FF2B5EF4-FFF2-40B4-BE49-F238E27FC236}">
                <a16:creationId xmlns:a16="http://schemas.microsoft.com/office/drawing/2014/main" id="{78C9353F-A496-1E9B-895A-B0E66E798102}"/>
              </a:ext>
            </a:extLst>
          </p:cNvPr>
          <p:cNvSpPr>
            <a:spLocks noGrp="1"/>
          </p:cNvSpPr>
          <p:nvPr/>
        </p:nvSpPr>
        <p:spPr>
          <a:xfrm>
            <a:off x="121266" y="1452439"/>
            <a:ext cx="8710550" cy="4713415"/>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783">
              <a:buNone/>
              <a:defRPr/>
            </a:pPr>
            <a:r>
              <a:rPr lang="en-US" dirty="0">
                <a:solidFill>
                  <a:srgbClr val="E46C0A"/>
                </a:solidFill>
                <a:latin typeface="Calibri"/>
              </a:rPr>
              <a:t>Hypothesis: </a:t>
            </a:r>
            <a:r>
              <a:rPr lang="en-US" dirty="0">
                <a:solidFill>
                  <a:prstClr val="black"/>
                </a:solidFill>
                <a:latin typeface="Calibri"/>
              </a:rPr>
              <a:t>The use of heat abatement strategies during late gestation and early postpartum will reduce body temperature but increase body condition score at calving and enhance postnatal growth and immune function of their progeny.</a:t>
            </a:r>
          </a:p>
          <a:p>
            <a:pPr marL="171446" indent="-171446" defTabSz="685783">
              <a:defRPr/>
            </a:pPr>
            <a:endParaRPr lang="en-US" dirty="0">
              <a:solidFill>
                <a:prstClr val="black"/>
              </a:solidFill>
              <a:latin typeface="Calibri"/>
            </a:endParaRPr>
          </a:p>
          <a:p>
            <a:pPr marL="0" indent="0" defTabSz="685783">
              <a:buNone/>
              <a:defRPr/>
            </a:pPr>
            <a:r>
              <a:rPr lang="en-US" dirty="0">
                <a:solidFill>
                  <a:srgbClr val="E46C0A"/>
                </a:solidFill>
                <a:latin typeface="Calibri"/>
              </a:rPr>
              <a:t>Objectives: </a:t>
            </a:r>
            <a:r>
              <a:rPr lang="en-US" dirty="0">
                <a:solidFill>
                  <a:prstClr val="black"/>
                </a:solidFill>
                <a:latin typeface="Calibri"/>
              </a:rPr>
              <a:t>To evaluate the impacts of </a:t>
            </a:r>
            <a:r>
              <a:rPr lang="en-US" b="1" dirty="0">
                <a:solidFill>
                  <a:srgbClr val="002060"/>
                </a:solidFill>
                <a:latin typeface="Calibri"/>
              </a:rPr>
              <a:t>heat abatement during pre- and postpartum</a:t>
            </a:r>
            <a:r>
              <a:rPr lang="en-US" dirty="0">
                <a:solidFill>
                  <a:prstClr val="black"/>
                </a:solidFill>
                <a:latin typeface="Calibri"/>
              </a:rPr>
              <a:t> on prepartum </a:t>
            </a:r>
            <a:r>
              <a:rPr lang="en-US" b="1" dirty="0">
                <a:solidFill>
                  <a:srgbClr val="002060"/>
                </a:solidFill>
                <a:latin typeface="Calibri"/>
              </a:rPr>
              <a:t>body temperature</a:t>
            </a:r>
            <a:r>
              <a:rPr lang="en-US" dirty="0">
                <a:solidFill>
                  <a:prstClr val="black"/>
                </a:solidFill>
                <a:latin typeface="Calibri"/>
              </a:rPr>
              <a:t>, </a:t>
            </a:r>
            <a:r>
              <a:rPr lang="en-US" b="1" dirty="0">
                <a:solidFill>
                  <a:srgbClr val="002060"/>
                </a:solidFill>
                <a:latin typeface="Calibri"/>
              </a:rPr>
              <a:t>body condition score </a:t>
            </a:r>
            <a:r>
              <a:rPr lang="en-US" dirty="0">
                <a:solidFill>
                  <a:prstClr val="black"/>
                </a:solidFill>
                <a:latin typeface="Calibri"/>
              </a:rPr>
              <a:t>change, </a:t>
            </a:r>
            <a:r>
              <a:rPr lang="en-US" b="1" dirty="0">
                <a:solidFill>
                  <a:srgbClr val="002060"/>
                </a:solidFill>
                <a:latin typeface="Calibri"/>
              </a:rPr>
              <a:t>physiological measurements</a:t>
            </a:r>
            <a:r>
              <a:rPr lang="en-US" dirty="0">
                <a:solidFill>
                  <a:prstClr val="black"/>
                </a:solidFill>
                <a:latin typeface="Calibri"/>
              </a:rPr>
              <a:t> of heat-stressed </a:t>
            </a:r>
            <a:r>
              <a:rPr lang="en-US" i="1" dirty="0">
                <a:solidFill>
                  <a:prstClr val="black"/>
                </a:solidFill>
                <a:latin typeface="Calibri"/>
              </a:rPr>
              <a:t>Bos indicus-</a:t>
            </a:r>
            <a:r>
              <a:rPr lang="en-US" dirty="0">
                <a:solidFill>
                  <a:prstClr val="black"/>
                </a:solidFill>
                <a:latin typeface="Calibri"/>
              </a:rPr>
              <a:t>influenced beef heifers, and </a:t>
            </a:r>
            <a:r>
              <a:rPr lang="en-US" b="1" dirty="0">
                <a:solidFill>
                  <a:srgbClr val="002060"/>
                </a:solidFill>
                <a:latin typeface="Calibri"/>
              </a:rPr>
              <a:t>postnatal growth</a:t>
            </a:r>
            <a:r>
              <a:rPr lang="en-US" dirty="0">
                <a:solidFill>
                  <a:prstClr val="black"/>
                </a:solidFill>
                <a:latin typeface="Calibri"/>
              </a:rPr>
              <a:t> and </a:t>
            </a:r>
            <a:r>
              <a:rPr lang="en-US" b="1" dirty="0">
                <a:solidFill>
                  <a:srgbClr val="002060"/>
                </a:solidFill>
                <a:latin typeface="Calibri"/>
              </a:rPr>
              <a:t>immunocompetence</a:t>
            </a:r>
            <a:r>
              <a:rPr lang="en-US" dirty="0">
                <a:solidFill>
                  <a:prstClr val="black"/>
                </a:solidFill>
                <a:latin typeface="Calibri"/>
              </a:rPr>
              <a:t> of their progeny.</a:t>
            </a:r>
            <a:endParaRPr lang="en-US" sz="2400" i="1" dirty="0">
              <a:solidFill>
                <a:prstClr val="black"/>
              </a:solidFill>
              <a:latin typeface="Calibri"/>
            </a:endParaRPr>
          </a:p>
          <a:p>
            <a:pPr marL="0" indent="0" defTabSz="685783">
              <a:buNone/>
              <a:defRPr/>
            </a:pPr>
            <a:endParaRPr lang="en-US" i="1" dirty="0">
              <a:solidFill>
                <a:prstClr val="black"/>
              </a:solidFill>
              <a:latin typeface="Calibri"/>
            </a:endParaRPr>
          </a:p>
          <a:p>
            <a:pPr marL="0" indent="0" defTabSz="685783">
              <a:buNone/>
              <a:defRPr/>
            </a:pPr>
            <a:endParaRPr lang="en-US" i="1" dirty="0">
              <a:solidFill>
                <a:prstClr val="black"/>
              </a:solidFill>
              <a:latin typeface="Calibri"/>
            </a:endParaRPr>
          </a:p>
          <a:p>
            <a:pPr marL="0" indent="0" defTabSz="685783">
              <a:buNone/>
              <a:defRPr/>
            </a:pPr>
            <a:endParaRPr lang="en-US" dirty="0">
              <a:solidFill>
                <a:prstClr val="black"/>
              </a:solidFill>
              <a:latin typeface="Calibri"/>
            </a:endParaRPr>
          </a:p>
        </p:txBody>
      </p:sp>
      <p:sp>
        <p:nvSpPr>
          <p:cNvPr id="3" name="Title 1">
            <a:extLst>
              <a:ext uri="{FF2B5EF4-FFF2-40B4-BE49-F238E27FC236}">
                <a16:creationId xmlns:a16="http://schemas.microsoft.com/office/drawing/2014/main" id="{5DCACA75-7708-FEA1-ADC8-9CB26A5FDB20}"/>
              </a:ext>
            </a:extLst>
          </p:cNvPr>
          <p:cNvSpPr txBox="1">
            <a:spLocks/>
          </p:cNvSpPr>
          <p:nvPr/>
        </p:nvSpPr>
        <p:spPr>
          <a:xfrm>
            <a:off x="-900" y="550788"/>
            <a:ext cx="6172200" cy="605287"/>
          </a:xfrm>
          <a:prstGeom prst="rect">
            <a:avLst/>
          </a:prstGeom>
        </p:spPr>
        <p:txBody>
          <a:bodyPr>
            <a:normAutofit lnSpcReduction="10000"/>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defTabSz="342884">
              <a:defRPr/>
            </a:pPr>
            <a:r>
              <a:rPr lang="en-US" sz="3600" dirty="0">
                <a:solidFill>
                  <a:srgbClr val="F79646">
                    <a:lumMod val="75000"/>
                  </a:srgbClr>
                </a:solidFill>
                <a:latin typeface="Calibri"/>
              </a:rPr>
              <a:t>Hypothesis &amp; Objectives</a:t>
            </a:r>
          </a:p>
        </p:txBody>
      </p:sp>
    </p:spTree>
    <p:extLst>
      <p:ext uri="{BB962C8B-B14F-4D97-AF65-F5344CB8AC3E}">
        <p14:creationId xmlns:p14="http://schemas.microsoft.com/office/powerpoint/2010/main" val="3976133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8127F3-7496-4045-93D5-60D6F32A1942}"/>
              </a:ext>
            </a:extLst>
          </p:cNvPr>
          <p:cNvSpPr/>
          <p:nvPr/>
        </p:nvSpPr>
        <p:spPr>
          <a:xfrm>
            <a:off x="-900" y="-19859"/>
            <a:ext cx="9144000" cy="102665"/>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endParaRPr>
          </a:p>
        </p:txBody>
      </p:sp>
      <p:sp>
        <p:nvSpPr>
          <p:cNvPr id="9" name="Rectangle 8">
            <a:extLst>
              <a:ext uri="{FF2B5EF4-FFF2-40B4-BE49-F238E27FC236}">
                <a16:creationId xmlns:a16="http://schemas.microsoft.com/office/drawing/2014/main" id="{E5DCFB93-3B84-1449-98E1-EA3CA84468EC}"/>
              </a:ext>
            </a:extLst>
          </p:cNvPr>
          <p:cNvSpPr/>
          <p:nvPr/>
        </p:nvSpPr>
        <p:spPr>
          <a:xfrm>
            <a:off x="0" y="6741836"/>
            <a:ext cx="9144900" cy="108000"/>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cs typeface="Times New Roman" panose="02020603050405020304" pitchFamily="18" charset="0"/>
            </a:endParaRPr>
          </a:p>
        </p:txBody>
      </p:sp>
      <p:pic>
        <p:nvPicPr>
          <p:cNvPr id="2" name="Picture 1">
            <a:extLst>
              <a:ext uri="{FF2B5EF4-FFF2-40B4-BE49-F238E27FC236}">
                <a16:creationId xmlns:a16="http://schemas.microsoft.com/office/drawing/2014/main" id="{B70EB373-4D33-504C-4D98-74FF84F70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071" y="136352"/>
            <a:ext cx="2225996" cy="414436"/>
          </a:xfrm>
          <a:prstGeom prst="rect">
            <a:avLst/>
          </a:prstGeom>
        </p:spPr>
      </p:pic>
      <p:sp>
        <p:nvSpPr>
          <p:cNvPr id="3" name="Content Placeholder 2">
            <a:extLst>
              <a:ext uri="{FF2B5EF4-FFF2-40B4-BE49-F238E27FC236}">
                <a16:creationId xmlns:a16="http://schemas.microsoft.com/office/drawing/2014/main" id="{4E97E6DC-E39B-9C4C-2524-41C44DB82E9A}"/>
              </a:ext>
            </a:extLst>
          </p:cNvPr>
          <p:cNvSpPr>
            <a:spLocks noGrp="1"/>
          </p:cNvSpPr>
          <p:nvPr/>
        </p:nvSpPr>
        <p:spPr>
          <a:xfrm>
            <a:off x="71933" y="1313618"/>
            <a:ext cx="8992589" cy="514891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Range Cattle Research and Education Center</a:t>
            </a:r>
          </a:p>
          <a:p>
            <a:pPr lvl="1"/>
            <a:r>
              <a:rPr lang="en-US" sz="2000" dirty="0"/>
              <a:t>July 2021 to March 2022</a:t>
            </a:r>
          </a:p>
          <a:p>
            <a:pPr marL="0" indent="0">
              <a:buNone/>
            </a:pPr>
            <a:endParaRPr lang="en-US" sz="2100" dirty="0"/>
          </a:p>
          <a:p>
            <a:r>
              <a:rPr lang="en-US" sz="2100" dirty="0"/>
              <a:t>64 pregnant Brangus heifers (21 months)</a:t>
            </a:r>
          </a:p>
          <a:p>
            <a:pPr lvl="1"/>
            <a:r>
              <a:rPr lang="en-US" sz="2000" dirty="0"/>
              <a:t>	BW: 454 ± 37 kg</a:t>
            </a:r>
          </a:p>
          <a:p>
            <a:pPr lvl="1"/>
            <a:r>
              <a:rPr lang="en-US" sz="2000" dirty="0"/>
              <a:t>	BCS: 6.3 ± 0.28</a:t>
            </a:r>
          </a:p>
          <a:p>
            <a:pPr marL="0" indent="0">
              <a:buNone/>
            </a:pPr>
            <a:endParaRPr lang="en-US" sz="2100" dirty="0"/>
          </a:p>
          <a:p>
            <a:r>
              <a:rPr lang="en-US" sz="2100" dirty="0"/>
              <a:t>1 of 16 bahiagrass pastures (4 heifers/pasture)</a:t>
            </a:r>
          </a:p>
          <a:p>
            <a:endParaRPr lang="en-US" sz="2100" dirty="0"/>
          </a:p>
          <a:p>
            <a:r>
              <a:rPr lang="en-US" sz="2100" dirty="0"/>
              <a:t>Treatments (8 pastures/treatment)</a:t>
            </a:r>
            <a:endParaRPr lang="en-US" sz="2100" i="1" dirty="0"/>
          </a:p>
          <a:p>
            <a:pPr marL="0" indent="0">
              <a:buNone/>
            </a:pPr>
            <a:endParaRPr lang="en-US" sz="2100" i="1" dirty="0"/>
          </a:p>
          <a:p>
            <a:pPr marL="0" indent="0">
              <a:buNone/>
            </a:pPr>
            <a:endParaRPr lang="en-US" sz="2100" i="1" dirty="0"/>
          </a:p>
          <a:p>
            <a:pPr marL="0" indent="0">
              <a:buNone/>
            </a:pPr>
            <a:endParaRPr lang="en-US" sz="2100" dirty="0"/>
          </a:p>
        </p:txBody>
      </p:sp>
      <p:sp>
        <p:nvSpPr>
          <p:cNvPr id="6" name="Title 1">
            <a:extLst>
              <a:ext uri="{FF2B5EF4-FFF2-40B4-BE49-F238E27FC236}">
                <a16:creationId xmlns:a16="http://schemas.microsoft.com/office/drawing/2014/main" id="{A07FEC8B-D875-BFBA-1ED3-E45ACC19C7C7}"/>
              </a:ext>
            </a:extLst>
          </p:cNvPr>
          <p:cNvSpPr txBox="1">
            <a:spLocks/>
          </p:cNvSpPr>
          <p:nvPr/>
        </p:nvSpPr>
        <p:spPr>
          <a:xfrm>
            <a:off x="-900" y="550788"/>
            <a:ext cx="6172200" cy="605287"/>
          </a:xfrm>
          <a:prstGeom prst="rect">
            <a:avLst/>
          </a:prstGeom>
        </p:spPr>
        <p:txBody>
          <a:bodyPr>
            <a:normAutofit lnSpcReduction="10000"/>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chemeClr val="accent6">
                    <a:lumMod val="75000"/>
                  </a:schemeClr>
                </a:solidFill>
              </a:rPr>
              <a:t>Experimental Design</a:t>
            </a:r>
          </a:p>
        </p:txBody>
      </p:sp>
      <p:pic>
        <p:nvPicPr>
          <p:cNvPr id="4" name="Picture 3">
            <a:extLst>
              <a:ext uri="{FF2B5EF4-FFF2-40B4-BE49-F238E27FC236}">
                <a16:creationId xmlns:a16="http://schemas.microsoft.com/office/drawing/2014/main" id="{1C5DCBE6-8E93-A66C-FDBA-21C04FE7BEE6}"/>
              </a:ext>
            </a:extLst>
          </p:cNvPr>
          <p:cNvPicPr>
            <a:picLocks noChangeAspect="1"/>
          </p:cNvPicPr>
          <p:nvPr/>
        </p:nvPicPr>
        <p:blipFill>
          <a:blip r:embed="rId4"/>
          <a:stretch>
            <a:fillRect/>
          </a:stretch>
        </p:blipFill>
        <p:spPr>
          <a:xfrm>
            <a:off x="5271103" y="2447228"/>
            <a:ext cx="3561782" cy="3198565"/>
          </a:xfrm>
          <a:prstGeom prst="rect">
            <a:avLst/>
          </a:prstGeom>
        </p:spPr>
      </p:pic>
      <p:pic>
        <p:nvPicPr>
          <p:cNvPr id="7" name="Graphic 6" descr="Marker with solid fill">
            <a:extLst>
              <a:ext uri="{FF2B5EF4-FFF2-40B4-BE49-F238E27FC236}">
                <a16:creationId xmlns:a16="http://schemas.microsoft.com/office/drawing/2014/main" id="{58A89414-CC35-D750-503E-EAC3326F70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59729" y="1970421"/>
            <a:ext cx="723275" cy="723275"/>
          </a:xfrm>
          <a:prstGeom prst="rect">
            <a:avLst/>
          </a:prstGeom>
        </p:spPr>
      </p:pic>
    </p:spTree>
    <p:extLst>
      <p:ext uri="{BB962C8B-B14F-4D97-AF65-F5344CB8AC3E}">
        <p14:creationId xmlns:p14="http://schemas.microsoft.com/office/powerpoint/2010/main" val="1388575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8127F3-7496-4045-93D5-60D6F32A1942}"/>
              </a:ext>
            </a:extLst>
          </p:cNvPr>
          <p:cNvSpPr/>
          <p:nvPr/>
        </p:nvSpPr>
        <p:spPr>
          <a:xfrm>
            <a:off x="-900" y="-19859"/>
            <a:ext cx="9144000" cy="102665"/>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endParaRPr>
          </a:p>
        </p:txBody>
      </p:sp>
      <p:sp>
        <p:nvSpPr>
          <p:cNvPr id="9" name="Rectangle 8">
            <a:extLst>
              <a:ext uri="{FF2B5EF4-FFF2-40B4-BE49-F238E27FC236}">
                <a16:creationId xmlns:a16="http://schemas.microsoft.com/office/drawing/2014/main" id="{E5DCFB93-3B84-1449-98E1-EA3CA84468EC}"/>
              </a:ext>
            </a:extLst>
          </p:cNvPr>
          <p:cNvSpPr/>
          <p:nvPr/>
        </p:nvSpPr>
        <p:spPr>
          <a:xfrm>
            <a:off x="0" y="6741836"/>
            <a:ext cx="9144900" cy="108000"/>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350">
              <a:solidFill>
                <a:prstClr val="white"/>
              </a:solidFill>
              <a:latin typeface="Calibri"/>
              <a:cs typeface="Times New Roman" panose="02020603050405020304" pitchFamily="18" charset="0"/>
            </a:endParaRPr>
          </a:p>
        </p:txBody>
      </p:sp>
      <p:pic>
        <p:nvPicPr>
          <p:cNvPr id="2" name="Picture 1">
            <a:extLst>
              <a:ext uri="{FF2B5EF4-FFF2-40B4-BE49-F238E27FC236}">
                <a16:creationId xmlns:a16="http://schemas.microsoft.com/office/drawing/2014/main" id="{B70EB373-4D33-504C-4D98-74FF84F70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071" y="136352"/>
            <a:ext cx="2225996" cy="414436"/>
          </a:xfrm>
          <a:prstGeom prst="rect">
            <a:avLst/>
          </a:prstGeom>
        </p:spPr>
      </p:pic>
      <p:sp>
        <p:nvSpPr>
          <p:cNvPr id="3" name="Title 1">
            <a:extLst>
              <a:ext uri="{FF2B5EF4-FFF2-40B4-BE49-F238E27FC236}">
                <a16:creationId xmlns:a16="http://schemas.microsoft.com/office/drawing/2014/main" id="{9238863C-7D8F-950D-C8BB-960070CDC48B}"/>
              </a:ext>
            </a:extLst>
          </p:cNvPr>
          <p:cNvSpPr txBox="1">
            <a:spLocks/>
          </p:cNvSpPr>
          <p:nvPr/>
        </p:nvSpPr>
        <p:spPr>
          <a:xfrm>
            <a:off x="-900" y="550788"/>
            <a:ext cx="6172200" cy="605287"/>
          </a:xfrm>
          <a:prstGeom prst="rect">
            <a:avLst/>
          </a:prstGeom>
        </p:spPr>
        <p:txBody>
          <a:bodyPr>
            <a:normAutofit lnSpcReduction="10000"/>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chemeClr val="accent6">
                    <a:lumMod val="75000"/>
                  </a:schemeClr>
                </a:solidFill>
              </a:rPr>
              <a:t>Experimental Design</a:t>
            </a:r>
          </a:p>
        </p:txBody>
      </p:sp>
      <p:cxnSp>
        <p:nvCxnSpPr>
          <p:cNvPr id="4" name="Straight Connector 3">
            <a:extLst>
              <a:ext uri="{FF2B5EF4-FFF2-40B4-BE49-F238E27FC236}">
                <a16:creationId xmlns:a16="http://schemas.microsoft.com/office/drawing/2014/main" id="{2082C3AD-2AD9-C943-873F-BE09FFA8E2F3}"/>
              </a:ext>
            </a:extLst>
          </p:cNvPr>
          <p:cNvCxnSpPr>
            <a:cxnSpLocks/>
          </p:cNvCxnSpPr>
          <p:nvPr/>
        </p:nvCxnSpPr>
        <p:spPr>
          <a:xfrm>
            <a:off x="1319645" y="2216549"/>
            <a:ext cx="0" cy="238991"/>
          </a:xfrm>
          <a:prstGeom prst="line">
            <a:avLst/>
          </a:prstGeom>
          <a:effectLst/>
        </p:spPr>
        <p:style>
          <a:lnRef idx="2">
            <a:schemeClr val="dk1"/>
          </a:lnRef>
          <a:fillRef idx="0">
            <a:schemeClr val="dk1"/>
          </a:fillRef>
          <a:effectRef idx="1">
            <a:schemeClr val="dk1"/>
          </a:effectRef>
          <a:fontRef idx="minor">
            <a:schemeClr val="tx1"/>
          </a:fontRef>
        </p:style>
      </p:cxnSp>
      <p:cxnSp>
        <p:nvCxnSpPr>
          <p:cNvPr id="5" name="Straight Connector 4">
            <a:extLst>
              <a:ext uri="{FF2B5EF4-FFF2-40B4-BE49-F238E27FC236}">
                <a16:creationId xmlns:a16="http://schemas.microsoft.com/office/drawing/2014/main" id="{3A832274-5197-EDA7-AE99-844530DA6C61}"/>
              </a:ext>
            </a:extLst>
          </p:cNvPr>
          <p:cNvCxnSpPr>
            <a:cxnSpLocks/>
          </p:cNvCxnSpPr>
          <p:nvPr/>
        </p:nvCxnSpPr>
        <p:spPr>
          <a:xfrm>
            <a:off x="8894618" y="2216549"/>
            <a:ext cx="0" cy="238991"/>
          </a:xfrm>
          <a:prstGeom prst="line">
            <a:avLst/>
          </a:prstGeom>
          <a:effectLst/>
        </p:spPr>
        <p:style>
          <a:lnRef idx="2">
            <a:schemeClr val="dk1"/>
          </a:lnRef>
          <a:fillRef idx="0">
            <a:schemeClr val="dk1"/>
          </a:fillRef>
          <a:effectRef idx="1">
            <a:schemeClr val="dk1"/>
          </a:effectRef>
          <a:fontRef idx="minor">
            <a:schemeClr val="tx1"/>
          </a:fontRef>
        </p:style>
      </p:cxnSp>
      <p:sp>
        <p:nvSpPr>
          <p:cNvPr id="6" name="TextBox 24">
            <a:extLst>
              <a:ext uri="{FF2B5EF4-FFF2-40B4-BE49-F238E27FC236}">
                <a16:creationId xmlns:a16="http://schemas.microsoft.com/office/drawing/2014/main" id="{599E2940-ECF8-C64E-F9FB-68DF37CD7AC5}"/>
              </a:ext>
            </a:extLst>
          </p:cNvPr>
          <p:cNvSpPr txBox="1"/>
          <p:nvPr/>
        </p:nvSpPr>
        <p:spPr>
          <a:xfrm>
            <a:off x="4374574" y="1616873"/>
            <a:ext cx="1190847"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November day 133</a:t>
            </a:r>
          </a:p>
        </p:txBody>
      </p:sp>
      <p:sp>
        <p:nvSpPr>
          <p:cNvPr id="7" name="TextBox 24">
            <a:extLst>
              <a:ext uri="{FF2B5EF4-FFF2-40B4-BE49-F238E27FC236}">
                <a16:creationId xmlns:a16="http://schemas.microsoft.com/office/drawing/2014/main" id="{BDBE5471-DB58-2A5A-6F71-EA1A72C0BEC6}"/>
              </a:ext>
            </a:extLst>
          </p:cNvPr>
          <p:cNvSpPr txBox="1"/>
          <p:nvPr/>
        </p:nvSpPr>
        <p:spPr>
          <a:xfrm>
            <a:off x="703320" y="1616873"/>
            <a:ext cx="1052754"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July </a:t>
            </a:r>
          </a:p>
          <a:p>
            <a:pPr algn="ctr"/>
            <a:r>
              <a:rPr lang="en-US" sz="1600" dirty="0"/>
              <a:t>day 0</a:t>
            </a:r>
          </a:p>
        </p:txBody>
      </p:sp>
      <p:sp>
        <p:nvSpPr>
          <p:cNvPr id="8" name="TextBox 24">
            <a:extLst>
              <a:ext uri="{FF2B5EF4-FFF2-40B4-BE49-F238E27FC236}">
                <a16:creationId xmlns:a16="http://schemas.microsoft.com/office/drawing/2014/main" id="{31BAA287-1824-96B7-2824-3D793CC3B990}"/>
              </a:ext>
            </a:extLst>
          </p:cNvPr>
          <p:cNvSpPr txBox="1"/>
          <p:nvPr/>
        </p:nvSpPr>
        <p:spPr>
          <a:xfrm>
            <a:off x="8320105" y="1616873"/>
            <a:ext cx="914396"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January day 203</a:t>
            </a:r>
          </a:p>
        </p:txBody>
      </p:sp>
      <p:sp>
        <p:nvSpPr>
          <p:cNvPr id="11" name="TextBox 10">
            <a:extLst>
              <a:ext uri="{FF2B5EF4-FFF2-40B4-BE49-F238E27FC236}">
                <a16:creationId xmlns:a16="http://schemas.microsoft.com/office/drawing/2014/main" id="{7D855C38-97EA-1A7F-4F16-E36CDC6693C4}"/>
              </a:ext>
            </a:extLst>
          </p:cNvPr>
          <p:cNvSpPr txBox="1"/>
          <p:nvPr/>
        </p:nvSpPr>
        <p:spPr>
          <a:xfrm>
            <a:off x="0" y="1255666"/>
            <a:ext cx="2606722" cy="380873"/>
          </a:xfrm>
          <a:prstGeom prst="rect">
            <a:avLst/>
          </a:prstGeom>
          <a:noFill/>
        </p:spPr>
        <p:txBody>
          <a:bodyPr wrap="square">
            <a:spAutoFit/>
          </a:bodyPr>
          <a:lstStyle/>
          <a:p>
            <a:pPr defTabSz="685783">
              <a:defRPr/>
            </a:pPr>
            <a:r>
              <a:rPr lang="en-US" sz="1875" b="1" dirty="0">
                <a:solidFill>
                  <a:prstClr val="black"/>
                </a:solidFill>
                <a:latin typeface="Calibri"/>
              </a:rPr>
              <a:t>Maternal Treatment</a:t>
            </a:r>
          </a:p>
        </p:txBody>
      </p:sp>
      <p:sp>
        <p:nvSpPr>
          <p:cNvPr id="12" name="Arrow: Left-Right 11">
            <a:extLst>
              <a:ext uri="{FF2B5EF4-FFF2-40B4-BE49-F238E27FC236}">
                <a16:creationId xmlns:a16="http://schemas.microsoft.com/office/drawing/2014/main" id="{4860F062-1B8D-EE66-7FFD-94BF5101744A}"/>
              </a:ext>
            </a:extLst>
          </p:cNvPr>
          <p:cNvSpPr/>
          <p:nvPr/>
        </p:nvSpPr>
        <p:spPr>
          <a:xfrm>
            <a:off x="3133949" y="2389154"/>
            <a:ext cx="1625084" cy="899356"/>
          </a:xfrm>
          <a:prstGeom prst="leftRightArrow">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t>CALVING SEASON</a:t>
            </a:r>
            <a:endParaRPr lang="pt-BR" sz="1600" b="1" dirty="0"/>
          </a:p>
        </p:txBody>
      </p:sp>
      <p:sp>
        <p:nvSpPr>
          <p:cNvPr id="13" name="TextBox 24">
            <a:extLst>
              <a:ext uri="{FF2B5EF4-FFF2-40B4-BE49-F238E27FC236}">
                <a16:creationId xmlns:a16="http://schemas.microsoft.com/office/drawing/2014/main" id="{951D29A9-2AF3-AF44-E543-78EDD1C9A681}"/>
              </a:ext>
            </a:extLst>
          </p:cNvPr>
          <p:cNvSpPr txBox="1"/>
          <p:nvPr/>
        </p:nvSpPr>
        <p:spPr>
          <a:xfrm>
            <a:off x="2836724" y="1616873"/>
            <a:ext cx="914396"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August</a:t>
            </a:r>
          </a:p>
          <a:p>
            <a:pPr algn="ctr"/>
            <a:r>
              <a:rPr lang="en-US" sz="1600" dirty="0"/>
              <a:t>day 58</a:t>
            </a:r>
          </a:p>
        </p:txBody>
      </p:sp>
      <p:cxnSp>
        <p:nvCxnSpPr>
          <p:cNvPr id="14" name="Straight Arrow Connector 13">
            <a:extLst>
              <a:ext uri="{FF2B5EF4-FFF2-40B4-BE49-F238E27FC236}">
                <a16:creationId xmlns:a16="http://schemas.microsoft.com/office/drawing/2014/main" id="{75BCFFFF-2F1E-BFE0-DFAE-F342BBD6EA37}"/>
              </a:ext>
            </a:extLst>
          </p:cNvPr>
          <p:cNvCxnSpPr>
            <a:cxnSpLocks/>
          </p:cNvCxnSpPr>
          <p:nvPr/>
        </p:nvCxnSpPr>
        <p:spPr>
          <a:xfrm>
            <a:off x="1319645" y="2350941"/>
            <a:ext cx="7574973" cy="0"/>
          </a:xfrm>
          <a:prstGeom prst="straightConnector1">
            <a:avLst/>
          </a:prstGeom>
          <a:ln>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03508AB7-6D24-F93D-7953-D3E07E33E655}"/>
              </a:ext>
            </a:extLst>
          </p:cNvPr>
          <p:cNvCxnSpPr>
            <a:cxnSpLocks/>
          </p:cNvCxnSpPr>
          <p:nvPr/>
        </p:nvCxnSpPr>
        <p:spPr>
          <a:xfrm>
            <a:off x="4831770" y="2216549"/>
            <a:ext cx="0" cy="238991"/>
          </a:xfrm>
          <a:prstGeom prst="line">
            <a:avLst/>
          </a:prstGeom>
          <a:effectLst/>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8C6DEFA5-77A6-A0BF-B532-01FE0A72D7B8}"/>
              </a:ext>
            </a:extLst>
          </p:cNvPr>
          <p:cNvSpPr txBox="1"/>
          <p:nvPr/>
        </p:nvSpPr>
        <p:spPr>
          <a:xfrm>
            <a:off x="62342" y="3423701"/>
            <a:ext cx="4696691" cy="415498"/>
          </a:xfrm>
          <a:prstGeom prst="rect">
            <a:avLst/>
          </a:prstGeom>
          <a:noFill/>
        </p:spPr>
        <p:txBody>
          <a:bodyPr wrap="square">
            <a:spAutoFit/>
          </a:bodyPr>
          <a:lstStyle/>
          <a:p>
            <a:r>
              <a:rPr lang="en-US" sz="2100" b="1" dirty="0">
                <a:solidFill>
                  <a:srgbClr val="002060"/>
                </a:solidFill>
              </a:rPr>
              <a:t>SHADE</a:t>
            </a:r>
            <a:endParaRPr lang="pt-BR" sz="2100" dirty="0"/>
          </a:p>
        </p:txBody>
      </p:sp>
      <p:sp>
        <p:nvSpPr>
          <p:cNvPr id="17" name="TextBox 16">
            <a:extLst>
              <a:ext uri="{FF2B5EF4-FFF2-40B4-BE49-F238E27FC236}">
                <a16:creationId xmlns:a16="http://schemas.microsoft.com/office/drawing/2014/main" id="{8FD62782-AFD9-1C3E-702E-60CD1FEDA481}"/>
              </a:ext>
            </a:extLst>
          </p:cNvPr>
          <p:cNvSpPr txBox="1"/>
          <p:nvPr/>
        </p:nvSpPr>
        <p:spPr>
          <a:xfrm>
            <a:off x="62342" y="3996116"/>
            <a:ext cx="4696691" cy="415498"/>
          </a:xfrm>
          <a:prstGeom prst="rect">
            <a:avLst/>
          </a:prstGeom>
          <a:noFill/>
        </p:spPr>
        <p:txBody>
          <a:bodyPr wrap="square">
            <a:spAutoFit/>
          </a:bodyPr>
          <a:lstStyle/>
          <a:p>
            <a:r>
              <a:rPr lang="en-US" sz="2100" b="1" dirty="0">
                <a:solidFill>
                  <a:schemeClr val="accent6">
                    <a:lumMod val="75000"/>
                  </a:schemeClr>
                </a:solidFill>
              </a:rPr>
              <a:t>NO SHADE</a:t>
            </a:r>
            <a:endParaRPr lang="pt-BR" sz="2100" dirty="0"/>
          </a:p>
        </p:txBody>
      </p:sp>
      <p:sp>
        <p:nvSpPr>
          <p:cNvPr id="18" name="Arrow: Left-Right 17">
            <a:extLst>
              <a:ext uri="{FF2B5EF4-FFF2-40B4-BE49-F238E27FC236}">
                <a16:creationId xmlns:a16="http://schemas.microsoft.com/office/drawing/2014/main" id="{C1844810-20FC-3EB9-07E3-5352E04B3E2E}"/>
              </a:ext>
            </a:extLst>
          </p:cNvPr>
          <p:cNvSpPr/>
          <p:nvPr/>
        </p:nvSpPr>
        <p:spPr>
          <a:xfrm>
            <a:off x="1356014" y="3387447"/>
            <a:ext cx="3465366" cy="464925"/>
          </a:xfrm>
          <a:prstGeom prst="leftRightArrow">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ACCESS TO SHADE </a:t>
            </a:r>
            <a:r>
              <a:rPr lang="en-US" sz="1400" b="1" dirty="0"/>
              <a:t>(3.7m²/Heifer)</a:t>
            </a:r>
            <a:endParaRPr lang="pt-BR" b="1" dirty="0"/>
          </a:p>
        </p:txBody>
      </p:sp>
      <p:sp>
        <p:nvSpPr>
          <p:cNvPr id="19" name="Arrow: Left-Right 18">
            <a:extLst>
              <a:ext uri="{FF2B5EF4-FFF2-40B4-BE49-F238E27FC236}">
                <a16:creationId xmlns:a16="http://schemas.microsoft.com/office/drawing/2014/main" id="{CAF291B3-235B-45BE-8703-6EB67A47ABAB}"/>
              </a:ext>
            </a:extLst>
          </p:cNvPr>
          <p:cNvSpPr/>
          <p:nvPr/>
        </p:nvSpPr>
        <p:spPr>
          <a:xfrm>
            <a:off x="1356014" y="3970260"/>
            <a:ext cx="3463290" cy="464925"/>
          </a:xfrm>
          <a:prstGeom prst="leftRightArrow">
            <a:avLst/>
          </a:prstGeom>
          <a:solidFill>
            <a:srgbClr val="E46C0A"/>
          </a:solidFill>
          <a:ln>
            <a:solidFill>
              <a:srgbClr val="E46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NO ACCESS TO SHADE</a:t>
            </a:r>
            <a:endParaRPr lang="pt-BR" b="1" dirty="0"/>
          </a:p>
        </p:txBody>
      </p:sp>
      <p:sp>
        <p:nvSpPr>
          <p:cNvPr id="20" name="Arrow: Left-Right 19">
            <a:extLst>
              <a:ext uri="{FF2B5EF4-FFF2-40B4-BE49-F238E27FC236}">
                <a16:creationId xmlns:a16="http://schemas.microsoft.com/office/drawing/2014/main" id="{308253A9-8FB6-B18F-57E0-D9574FE22C72}"/>
              </a:ext>
            </a:extLst>
          </p:cNvPr>
          <p:cNvSpPr/>
          <p:nvPr/>
        </p:nvSpPr>
        <p:spPr>
          <a:xfrm>
            <a:off x="4823982" y="3387447"/>
            <a:ext cx="4073237" cy="464925"/>
          </a:xfrm>
          <a:prstGeom prst="leftRightArrow">
            <a:avLst/>
          </a:prstGeom>
          <a:solidFill>
            <a:schemeClr val="tx1">
              <a:lumMod val="95000"/>
              <a:lumOff val="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ACCESS TO SHADE </a:t>
            </a:r>
            <a:r>
              <a:rPr lang="en-US" sz="1400" b="1" dirty="0"/>
              <a:t>(3.7m²/Heifer)</a:t>
            </a:r>
            <a:endParaRPr lang="pt-BR" b="1" dirty="0"/>
          </a:p>
        </p:txBody>
      </p:sp>
      <p:sp>
        <p:nvSpPr>
          <p:cNvPr id="21" name="Arrow: Left-Right 20">
            <a:extLst>
              <a:ext uri="{FF2B5EF4-FFF2-40B4-BE49-F238E27FC236}">
                <a16:creationId xmlns:a16="http://schemas.microsoft.com/office/drawing/2014/main" id="{E81A4974-02F7-CFAD-A16A-03ADD83A8237}"/>
              </a:ext>
            </a:extLst>
          </p:cNvPr>
          <p:cNvSpPr/>
          <p:nvPr/>
        </p:nvSpPr>
        <p:spPr>
          <a:xfrm>
            <a:off x="4823982" y="3959862"/>
            <a:ext cx="4073237" cy="464925"/>
          </a:xfrm>
          <a:prstGeom prst="leftRightArrow">
            <a:avLst/>
          </a:prstGeom>
          <a:solidFill>
            <a:schemeClr val="tx1">
              <a:lumMod val="95000"/>
              <a:lumOff val="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ACCESS TO SHADE </a:t>
            </a:r>
            <a:r>
              <a:rPr lang="en-US" sz="1400" b="1" dirty="0"/>
              <a:t>(3.7m²/Heifer)</a:t>
            </a:r>
            <a:endParaRPr lang="pt-BR" b="1" dirty="0"/>
          </a:p>
        </p:txBody>
      </p:sp>
      <p:pic>
        <p:nvPicPr>
          <p:cNvPr id="25" name="Picture 24" descr="A picture containing text, outdoor&#10;&#10;Description automatically generated">
            <a:extLst>
              <a:ext uri="{FF2B5EF4-FFF2-40B4-BE49-F238E27FC236}">
                <a16:creationId xmlns:a16="http://schemas.microsoft.com/office/drawing/2014/main" id="{6C2F0A7F-D6B4-7991-0F6C-1F61543D6D9F}"/>
              </a:ext>
            </a:extLst>
          </p:cNvPr>
          <p:cNvPicPr>
            <a:picLocks noChangeAspect="1"/>
          </p:cNvPicPr>
          <p:nvPr/>
        </p:nvPicPr>
        <p:blipFill rotWithShape="1">
          <a:blip r:embed="rId4">
            <a:extLst>
              <a:ext uri="{28A0092B-C50C-407E-A947-70E740481C1C}">
                <a14:useLocalDpi xmlns:a14="http://schemas.microsoft.com/office/drawing/2010/main" val="0"/>
              </a:ext>
            </a:extLst>
          </a:blip>
          <a:srcRect l="20136" r="35175"/>
          <a:stretch/>
        </p:blipFill>
        <p:spPr>
          <a:xfrm rot="5400000">
            <a:off x="5897690" y="3924184"/>
            <a:ext cx="2036537" cy="3417878"/>
          </a:xfrm>
          <a:prstGeom prst="rect">
            <a:avLst/>
          </a:prstGeom>
        </p:spPr>
      </p:pic>
      <p:pic>
        <p:nvPicPr>
          <p:cNvPr id="27" name="Picture 26" descr="A group of cows in a field&#10;&#10;Description automatically generated with medium confidence">
            <a:extLst>
              <a:ext uri="{FF2B5EF4-FFF2-40B4-BE49-F238E27FC236}">
                <a16:creationId xmlns:a16="http://schemas.microsoft.com/office/drawing/2014/main" id="{C42B29E3-7C7C-CBEF-4AE9-C4E790CF0ECA}"/>
              </a:ext>
            </a:extLst>
          </p:cNvPr>
          <p:cNvPicPr>
            <a:picLocks noChangeAspect="1"/>
          </p:cNvPicPr>
          <p:nvPr/>
        </p:nvPicPr>
        <p:blipFill rotWithShape="1">
          <a:blip r:embed="rId5">
            <a:extLst>
              <a:ext uri="{28A0092B-C50C-407E-A947-70E740481C1C}">
                <a14:useLocalDpi xmlns:a14="http://schemas.microsoft.com/office/drawing/2010/main" val="0"/>
              </a:ext>
            </a:extLst>
          </a:blip>
          <a:srcRect l="15986" t="20216" r="30741" b="21775"/>
          <a:stretch/>
        </p:blipFill>
        <p:spPr>
          <a:xfrm>
            <a:off x="703105" y="4588813"/>
            <a:ext cx="4049743" cy="2088621"/>
          </a:xfrm>
          <a:prstGeom prst="rect">
            <a:avLst/>
          </a:prstGeom>
        </p:spPr>
      </p:pic>
      <p:cxnSp>
        <p:nvCxnSpPr>
          <p:cNvPr id="23" name="Straight Connector 22">
            <a:extLst>
              <a:ext uri="{FF2B5EF4-FFF2-40B4-BE49-F238E27FC236}">
                <a16:creationId xmlns:a16="http://schemas.microsoft.com/office/drawing/2014/main" id="{8388AFB6-22D0-DF3A-EFEF-B4AA5BA6642D}"/>
              </a:ext>
            </a:extLst>
          </p:cNvPr>
          <p:cNvCxnSpPr>
            <a:cxnSpLocks/>
          </p:cNvCxnSpPr>
          <p:nvPr/>
        </p:nvCxnSpPr>
        <p:spPr>
          <a:xfrm>
            <a:off x="3305495" y="2216549"/>
            <a:ext cx="0" cy="238991"/>
          </a:xfrm>
          <a:prstGeom prst="line">
            <a:avLst/>
          </a:prstGeom>
          <a:effectLst/>
        </p:spPr>
        <p:style>
          <a:lnRef idx="2">
            <a:schemeClr val="dk1"/>
          </a:lnRef>
          <a:fillRef idx="0">
            <a:schemeClr val="dk1"/>
          </a:fillRef>
          <a:effectRef idx="1">
            <a:schemeClr val="dk1"/>
          </a:effectRef>
          <a:fontRef idx="minor">
            <a:schemeClr val="tx1"/>
          </a:fontRef>
        </p:style>
      </p:cxnSp>
      <p:sp>
        <p:nvSpPr>
          <p:cNvPr id="26" name="TextBox 24">
            <a:extLst>
              <a:ext uri="{FF2B5EF4-FFF2-40B4-BE49-F238E27FC236}">
                <a16:creationId xmlns:a16="http://schemas.microsoft.com/office/drawing/2014/main" id="{0194645F-0AA3-6BB4-7A51-CF10D819CA5D}"/>
              </a:ext>
            </a:extLst>
          </p:cNvPr>
          <p:cNvSpPr txBox="1"/>
          <p:nvPr/>
        </p:nvSpPr>
        <p:spPr>
          <a:xfrm>
            <a:off x="8320105" y="2495979"/>
            <a:ext cx="1052754"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Early wean</a:t>
            </a:r>
          </a:p>
        </p:txBody>
      </p:sp>
    </p:spTree>
    <p:extLst>
      <p:ext uri="{BB962C8B-B14F-4D97-AF65-F5344CB8AC3E}">
        <p14:creationId xmlns:p14="http://schemas.microsoft.com/office/powerpoint/2010/main" val="31496812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105007</TotalTime>
  <Words>3215</Words>
  <Application>Microsoft Office PowerPoint</Application>
  <PresentationFormat>On-screen Show (4:3)</PresentationFormat>
  <Paragraphs>842</Paragraphs>
  <Slides>39</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Roboto Slab</vt:lpstr>
      <vt:lpstr>Times New Roman</vt:lpstr>
      <vt:lpstr>Office Theme</vt:lpstr>
      <vt:lpstr>PowerPoint Presentation</vt:lpstr>
      <vt:lpstr>Current main topics focused by our nutrition group</vt:lpstr>
      <vt:lpstr>Gestational heat stress</vt:lpstr>
      <vt:lpstr>Gestational heat stress – Dairy Cattle</vt:lpstr>
      <vt:lpstr>Gestational heat stress – Dairy Cattle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On-going studies</vt:lpstr>
      <vt:lpstr>PowerPoint Presentation</vt:lpstr>
      <vt:lpstr>Shifting heifer nutrition to cope with heat stress</vt:lpstr>
      <vt:lpstr>Not pubertal vs. pubertal Brangus heifers at start of breeding season </vt:lpstr>
      <vt:lpstr>Thermal humidity-index (THI) - Ona 2019</vt:lpstr>
      <vt:lpstr>Slide from Drs. Silva &amp; DiLorenzo – Marianna/NFREC</vt:lpstr>
      <vt:lpstr>PowerPoint Presentation</vt:lpstr>
      <vt:lpstr>Boosting reproduction without increasing feed costs of beef heifers in Florida  Funded by Florida Cattlemen Enhancement Board - 2019/2020</vt:lpstr>
      <vt:lpstr>Intravaginal Temperature and Thermal Humidity Index  d 25-31 (Sep 7th to 13th)</vt:lpstr>
      <vt:lpstr>Intravaginal Temperature and Thermal Humidity Index  d 85-91 (Nov 6th to 12th)</vt:lpstr>
      <vt:lpstr>Growth performance and Supplement DM offered  d 0-100 (Aug 13th to Nov 21th)</vt:lpstr>
      <vt:lpstr>Reproductive performance  d 100-211 (Nov 21th to Mar 11th)</vt:lpstr>
      <vt:lpstr>Precalving nutrition</vt:lpstr>
      <vt:lpstr>Impacts of maternal precalving nutrition (No Supp. vs. Supp.)  on body condition score (BCS) and reproduction of cows and growth and immune response of their calves (studies1 at the Range Cattle REC; Ona, FL)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Mountain Livestock Specialist</dc:title>
  <dc:creator>Philipe Moriel</dc:creator>
  <cp:lastModifiedBy>Dunlap,Andrea S</cp:lastModifiedBy>
  <cp:revision>1490</cp:revision>
  <cp:lastPrinted>2019-02-19T18:14:39Z</cp:lastPrinted>
  <dcterms:created xsi:type="dcterms:W3CDTF">2013-02-10T23:17:02Z</dcterms:created>
  <dcterms:modified xsi:type="dcterms:W3CDTF">2023-03-28T17:24:13Z</dcterms:modified>
</cp:coreProperties>
</file>